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sldIdLst>
    <p:sldId id="267" r:id="rId2"/>
    <p:sldId id="272" r:id="rId3"/>
    <p:sldId id="271" r:id="rId4"/>
    <p:sldId id="277" r:id="rId5"/>
    <p:sldId id="278" r:id="rId6"/>
    <p:sldId id="269" r:id="rId7"/>
    <p:sldId id="274" r:id="rId8"/>
    <p:sldId id="280" r:id="rId9"/>
    <p:sldId id="279" r:id="rId10"/>
    <p:sldId id="281" r:id="rId11"/>
    <p:sldId id="282" r:id="rId12"/>
    <p:sldId id="287" r:id="rId13"/>
    <p:sldId id="292" r:id="rId14"/>
    <p:sldId id="284" r:id="rId15"/>
    <p:sldId id="290" r:id="rId16"/>
    <p:sldId id="286" r:id="rId17"/>
    <p:sldId id="293" r:id="rId18"/>
    <p:sldId id="294" r:id="rId19"/>
    <p:sldId id="291" r:id="rId20"/>
    <p:sldId id="295" r:id="rId21"/>
    <p:sldId id="296" r:id="rId22"/>
    <p:sldId id="289" r:id="rId23"/>
    <p:sldId id="297" r:id="rId24"/>
    <p:sldId id="298" r:id="rId25"/>
    <p:sldId id="299" r:id="rId26"/>
    <p:sldId id="300" r:id="rId27"/>
  </p:sldIdLst>
  <p:sldSz cx="12192000" cy="6858000"/>
  <p:notesSz cx="6858000" cy="9144000"/>
  <p:embeddedFontLst>
    <p:embeddedFont>
      <p:font typeface="HY견고딕" panose="02030600000101010101" pitchFamily="18" charset="-127"/>
      <p:regular r:id="rId29"/>
    </p:embeddedFont>
    <p:embeddedFont>
      <p:font typeface="나눔스퀘어" panose="020B0600000101010101" pitchFamily="50" charset="-127"/>
      <p:regular r:id="rId30"/>
    </p:embeddedFont>
    <p:embeddedFont>
      <p:font typeface="나눔스퀘어 Bold" panose="020B0600000101010101" pitchFamily="50" charset="-127"/>
      <p:bold r:id="rId31"/>
    </p:embeddedFont>
    <p:embeddedFont>
      <p:font typeface="나눔스퀘어 ExtraBold" panose="020B0600000101010101" pitchFamily="50" charset="-127"/>
      <p:bold r:id="rId32"/>
    </p:embeddedFont>
    <p:embeddedFont>
      <p:font typeface="나눔스퀘어_ac" panose="020B0600000101010101" pitchFamily="50" charset="-127"/>
      <p:regular r:id="rId33"/>
    </p:embeddedFont>
    <p:embeddedFont>
      <p:font typeface="나눔스퀘어_ac Bold" panose="020B0600000101010101" pitchFamily="50" charset="-127"/>
      <p:bold r:id="rId34"/>
    </p:embeddedFont>
    <p:embeddedFont>
      <p:font typeface="나눔스퀘어_ac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203864"/>
    <a:srgbClr val="5FC5FD"/>
    <a:srgbClr val="0000FF"/>
    <a:srgbClr val="B0DFF2"/>
    <a:srgbClr val="98DAFE"/>
    <a:srgbClr val="434FD9"/>
    <a:srgbClr val="2FB1FD"/>
    <a:srgbClr val="82D2FE"/>
    <a:srgbClr val="EC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7735969024424"/>
          <c:y val="0.16128777153761986"/>
          <c:w val="0.44390814350009361"/>
          <c:h val="0.754259642426850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비산먼지(PM2.5 중)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DB4-48CB-B43B-F33F9DA5F73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DB4-48CB-B43B-F33F9DA5F73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9DB4-48CB-B43B-F33F9DA5F73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DB4-48CB-B43B-F33F9DA5F73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9DB4-48CB-B43B-F33F9DA5F73C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DB4-48CB-B43B-F33F9DA5F73C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9DB4-48CB-B43B-F33F9DA5F73C}"/>
              </c:ext>
            </c:extLst>
          </c:dPt>
          <c:dLbls>
            <c:dLbl>
              <c:idx val="1"/>
              <c:layout>
                <c:manualLayout>
                  <c:x val="6.6169117407687744E-2"/>
                  <c:y val="-0.2652201081742611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B4-48CB-B43B-F33F9DA5F7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도로재비산먼지62</c:v>
                </c:pt>
                <c:pt idx="1">
                  <c:v>건설공사</c:v>
                </c:pt>
                <c:pt idx="2">
                  <c:v>폐기물처리</c:v>
                </c:pt>
                <c:pt idx="3">
                  <c:v>축산활동</c:v>
                </c:pt>
                <c:pt idx="4">
                  <c:v>농업활동</c:v>
                </c:pt>
                <c:pt idx="5">
                  <c:v>나대지</c:v>
                </c:pt>
                <c:pt idx="6">
                  <c:v>하역 및 야적 0%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0.62</c:v>
                </c:pt>
                <c:pt idx="1">
                  <c:v>0.27</c:v>
                </c:pt>
                <c:pt idx="2">
                  <c:v>0.04</c:v>
                </c:pt>
                <c:pt idx="3">
                  <c:v>0.02</c:v>
                </c:pt>
                <c:pt idx="4">
                  <c:v>0.01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B4-48CB-B43B-F33F9DA5F73C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8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9024B-CF02-4101-814C-E9DDB00BE822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65390-E1BD-43EC-923D-99AFBA39E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89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5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5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0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00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7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87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 userDrawn="1"/>
        </p:nvSpPr>
        <p:spPr>
          <a:xfrm>
            <a:off x="90185" y="1030600"/>
            <a:ext cx="12011630" cy="5744511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CEAF94-DBAD-4D8E-AD88-3A2D9AA49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8" b="20829"/>
          <a:stretch/>
        </p:blipFill>
        <p:spPr>
          <a:xfrm flipH="1">
            <a:off x="101361" y="607360"/>
            <a:ext cx="512685" cy="307318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72792B6-8971-47F7-9693-8FD14FEB82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267" y="83765"/>
            <a:ext cx="763379" cy="76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642890" y="217007"/>
            <a:ext cx="4816877" cy="748458"/>
          </a:xfrm>
        </p:spPr>
        <p:txBody>
          <a:bodyPr/>
          <a:lstStyle>
            <a:lvl1pPr>
              <a:defRPr lang="ko-KR" altLang="en-US" sz="3500" b="1" kern="0" smtClean="0">
                <a:solidFill>
                  <a:srgbClr val="20386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45094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80ADCD-5332-4FF4-A792-A4AF8D14C671}"/>
              </a:ext>
            </a:extLst>
          </p:cNvPr>
          <p:cNvSpPr/>
          <p:nvPr userDrawn="1"/>
        </p:nvSpPr>
        <p:spPr>
          <a:xfrm flipH="1">
            <a:off x="0" y="1864659"/>
            <a:ext cx="12191998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5400000" algn="t" rotWithShape="0">
              <a:srgbClr val="0070C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5000" kern="0" dirty="0">
              <a:solidFill>
                <a:srgbClr val="4472C4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8A897B2-B1E2-441F-9F05-FB30B222E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4" y="800018"/>
            <a:ext cx="1479042" cy="147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26976" y="2573477"/>
            <a:ext cx="10515600" cy="1325563"/>
          </a:xfrm>
        </p:spPr>
        <p:txBody>
          <a:bodyPr>
            <a:normAutofit/>
          </a:bodyPr>
          <a:lstStyle>
            <a:lvl1pPr algn="ctr">
              <a:defRPr sz="5000" b="1">
                <a:solidFill>
                  <a:srgbClr val="20386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0310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08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05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9922" y="64839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1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gif"/><Relationship Id="rId11" Type="http://schemas.openxmlformats.org/officeDocument/2006/relationships/image" Target="../media/image42.svg"/><Relationship Id="rId5" Type="http://schemas.openxmlformats.org/officeDocument/2006/relationships/image" Target="../media/image36.jpe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32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15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sv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5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79.png"/><Relationship Id="rId2" Type="http://schemas.openxmlformats.org/officeDocument/2006/relationships/image" Target="../media/image3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5.png"/><Relationship Id="rId10" Type="http://schemas.openxmlformats.org/officeDocument/2006/relationships/image" Target="../media/image73.png"/><Relationship Id="rId4" Type="http://schemas.openxmlformats.org/officeDocument/2006/relationships/image" Target="../media/image52.sv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8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7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52.svg"/><Relationship Id="rId4" Type="http://schemas.openxmlformats.org/officeDocument/2006/relationships/image" Target="../media/image69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6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15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1F80ADCD-5332-4FF4-A792-A4AF8D14C671}"/>
              </a:ext>
            </a:extLst>
          </p:cNvPr>
          <p:cNvSpPr/>
          <p:nvPr/>
        </p:nvSpPr>
        <p:spPr>
          <a:xfrm rot="5400000" flipH="1">
            <a:off x="4847198" y="-4844196"/>
            <a:ext cx="2500610" cy="12188989"/>
          </a:xfrm>
          <a:prstGeom prst="parallelogram">
            <a:avLst>
              <a:gd name="adj" fmla="val 88181"/>
            </a:avLst>
          </a:prstGeom>
          <a:solidFill>
            <a:schemeClr val="bg1"/>
          </a:solidFill>
          <a:ln>
            <a:noFill/>
          </a:ln>
          <a:effectLst>
            <a:outerShdw blurRad="50800" dist="127000" dir="5400000" algn="t" rotWithShape="0">
              <a:srgbClr val="0070C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3D6A56C-F895-48C1-A624-D91D9AEE6A5B}"/>
              </a:ext>
            </a:extLst>
          </p:cNvPr>
          <p:cNvSpPr/>
          <p:nvPr/>
        </p:nvSpPr>
        <p:spPr>
          <a:xfrm rot="5400000" flipH="1">
            <a:off x="4847201" y="-627794"/>
            <a:ext cx="2500610" cy="12188989"/>
          </a:xfrm>
          <a:prstGeom prst="parallelogram">
            <a:avLst>
              <a:gd name="adj" fmla="val 88181"/>
            </a:avLst>
          </a:prstGeom>
          <a:solidFill>
            <a:schemeClr val="bg1"/>
          </a:solidFill>
          <a:ln>
            <a:noFill/>
          </a:ln>
          <a:effectLst>
            <a:outerShdw blurRad="50800" dist="127000" dir="5400000" algn="t" rotWithShape="0">
              <a:srgbClr val="0070C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ABBFB-DC8C-425B-B5DF-BE40170FB84E}"/>
              </a:ext>
            </a:extLst>
          </p:cNvPr>
          <p:cNvSpPr txBox="1"/>
          <p:nvPr/>
        </p:nvSpPr>
        <p:spPr>
          <a:xfrm rot="20951192">
            <a:off x="-109198" y="2345589"/>
            <a:ext cx="11224885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i="1" kern="0" dirty="0">
                <a:solidFill>
                  <a:srgbClr val="20386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4000" b="1" i="1" kern="0" dirty="0">
                <a:solidFill>
                  <a:srgbClr val="20386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수원시</a:t>
            </a:r>
            <a:r>
              <a:rPr lang="en-US" altLang="ko-KR" sz="4000" b="1" i="1" kern="0" dirty="0">
                <a:solidFill>
                  <a:srgbClr val="20386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8000" b="1" i="1" kern="0" spc="600" dirty="0">
                <a:solidFill>
                  <a:srgbClr val="203864"/>
                </a:solidFill>
                <a:effectLst>
                  <a:outerShdw dist="63500" dir="60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스마트 </a:t>
            </a:r>
            <a:r>
              <a:rPr lang="ko-KR" altLang="en-US" sz="8000" b="1" i="1" kern="0" spc="600" dirty="0">
                <a:solidFill>
                  <a:schemeClr val="bg1"/>
                </a:solidFill>
                <a:effectLst>
                  <a:outerShdw dist="63500" dir="60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버스정류장</a:t>
            </a:r>
            <a:endParaRPr lang="en-US" altLang="ko-KR" sz="8000" b="1" i="1" kern="0" spc="600" dirty="0">
              <a:solidFill>
                <a:schemeClr val="bg1"/>
              </a:solidFill>
              <a:effectLst>
                <a:outerShdw dist="63500" dir="60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5400" b="1" kern="0" spc="60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우선설치위치 선정</a:t>
            </a:r>
            <a:endParaRPr lang="en-US" altLang="ko-KR" sz="4000" b="1" kern="0" spc="60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6E7FC3FE-9FAC-4B43-8512-83EC2DF7864F}"/>
              </a:ext>
            </a:extLst>
          </p:cNvPr>
          <p:cNvSpPr/>
          <p:nvPr/>
        </p:nvSpPr>
        <p:spPr>
          <a:xfrm rot="5400000" flipH="1">
            <a:off x="678312" y="4030992"/>
            <a:ext cx="342000" cy="1698625"/>
          </a:xfrm>
          <a:prstGeom prst="parallelogram">
            <a:avLst>
              <a:gd name="adj" fmla="val 9103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1C0BD37-0630-4C20-83D9-45E06905B5BE}"/>
              </a:ext>
            </a:extLst>
          </p:cNvPr>
          <p:cNvSpPr/>
          <p:nvPr/>
        </p:nvSpPr>
        <p:spPr>
          <a:xfrm rot="5400000" flipH="1">
            <a:off x="11168398" y="1211593"/>
            <a:ext cx="342000" cy="1698625"/>
          </a:xfrm>
          <a:prstGeom prst="parallelogram">
            <a:avLst>
              <a:gd name="adj" fmla="val 91039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9910C971-D5A3-46F6-97F3-6093E80AA878}"/>
              </a:ext>
            </a:extLst>
          </p:cNvPr>
          <p:cNvSpPr/>
          <p:nvPr/>
        </p:nvSpPr>
        <p:spPr>
          <a:xfrm rot="5400000" flipH="1">
            <a:off x="9438003" y="3418203"/>
            <a:ext cx="923116" cy="4584877"/>
          </a:xfrm>
          <a:prstGeom prst="parallelogram">
            <a:avLst>
              <a:gd name="adj" fmla="val 9103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C5EC26E-8A64-4A26-A17E-3F03E1880D78}"/>
              </a:ext>
            </a:extLst>
          </p:cNvPr>
          <p:cNvSpPr/>
          <p:nvPr/>
        </p:nvSpPr>
        <p:spPr>
          <a:xfrm rot="5400000" flipH="1">
            <a:off x="1830879" y="-1158747"/>
            <a:ext cx="923116" cy="4584877"/>
          </a:xfrm>
          <a:prstGeom prst="parallelogram">
            <a:avLst>
              <a:gd name="adj" fmla="val 9103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B3FEA7-F441-432B-96C9-97EAB0CC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5437">
            <a:off x="687841" y="4619534"/>
            <a:ext cx="1945759" cy="194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표지판, 풀볼이(가) 표시된 사진&#10;&#10;자동 생성된 설명">
            <a:extLst>
              <a:ext uri="{FF2B5EF4-FFF2-40B4-BE49-F238E27FC236}">
                <a16:creationId xmlns:a16="http://schemas.microsoft.com/office/drawing/2014/main" id="{4EF38B71-E7AB-441C-A126-F347FD1060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069">
            <a:off x="9776481" y="5049258"/>
            <a:ext cx="613393" cy="6133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BDD14E-F832-4282-A0D4-4A137B591AC0}"/>
              </a:ext>
            </a:extLst>
          </p:cNvPr>
          <p:cNvSpPr txBox="1"/>
          <p:nvPr/>
        </p:nvSpPr>
        <p:spPr>
          <a:xfrm rot="20983752">
            <a:off x="7140474" y="5361580"/>
            <a:ext cx="34899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</a:t>
            </a:r>
            <a:r>
              <a:rPr lang="ko-KR" altLang="en-US" sz="24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수탑</a:t>
            </a:r>
            <a:r>
              <a:rPr lang="en-US" altLang="ko-KR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n-US" altLang="ko-KR" sz="1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18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208EE-A3DC-405F-B4BB-A6D396929F61}"/>
              </a:ext>
            </a:extLst>
          </p:cNvPr>
          <p:cNvSpPr/>
          <p:nvPr/>
        </p:nvSpPr>
        <p:spPr>
          <a:xfrm>
            <a:off x="1719270" y="1161283"/>
            <a:ext cx="3515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미세먼지 저감효과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268D2D-888D-424D-BED2-DDF681A76020}"/>
              </a:ext>
            </a:extLst>
          </p:cNvPr>
          <p:cNvSpPr/>
          <p:nvPr/>
        </p:nvSpPr>
        <p:spPr>
          <a:xfrm>
            <a:off x="627684" y="1147555"/>
            <a:ext cx="1091586" cy="4562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요인</a:t>
            </a:r>
            <a:r>
              <a:rPr lang="en-US" altLang="ko-KR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1 </a:t>
            </a:r>
            <a:endParaRPr lang="ko-KR" altLang="en-US" sz="2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DA20B7-7365-43CC-BD1A-2E93991700BE}"/>
              </a:ext>
            </a:extLst>
          </p:cNvPr>
          <p:cNvSpPr/>
          <p:nvPr/>
        </p:nvSpPr>
        <p:spPr>
          <a:xfrm>
            <a:off x="503413" y="1719669"/>
            <a:ext cx="5833123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버스 정류장의 목적 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500" b="0" i="0" dirty="0">
                <a:solidFill>
                  <a:srgbClr val="0033C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등 대기오염 물질 차단</a:t>
            </a:r>
            <a:endParaRPr lang="en-US" altLang="ko-KR" sz="1500" dirty="0">
              <a:solidFill>
                <a:srgbClr val="0033C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600" dirty="0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ko-KR" altLang="en-US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ko-KR" altLang="en-US" sz="1700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노출지수</a:t>
            </a:r>
            <a:r>
              <a:rPr lang="ko-KR" altLang="en-US" sz="17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만들어</a:t>
            </a:r>
            <a:r>
              <a:rPr lang="en-US" altLang="ko-KR" sz="17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7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상대적 중요 순위 도출</a:t>
            </a:r>
          </a:p>
          <a:p>
            <a:pPr latinLnBrk="0">
              <a:defRPr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래픽 16" descr="오른쪽 화살표 단색으로 채워진">
            <a:extLst>
              <a:ext uri="{FF2B5EF4-FFF2-40B4-BE49-F238E27FC236}">
                <a16:creationId xmlns:a16="http://schemas.microsoft.com/office/drawing/2014/main" id="{F3F727DC-0C7A-4CD1-A8F0-82C7317B0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720" y="2114346"/>
            <a:ext cx="359928" cy="43146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0DAB0-65A4-409F-8AAC-E51B306BECCE}"/>
              </a:ext>
            </a:extLst>
          </p:cNvPr>
          <p:cNvSpPr/>
          <p:nvPr/>
        </p:nvSpPr>
        <p:spPr>
          <a:xfrm>
            <a:off x="393564" y="2664397"/>
            <a:ext cx="5358996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노출지수란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</a:p>
          <a:p>
            <a:pPr latinLnBrk="0">
              <a:defRPr/>
            </a:pPr>
            <a:endParaRPr lang="en-US" altLang="ko-KR" b="0" i="0" dirty="0">
              <a:solidFill>
                <a:srgbClr val="333333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4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노출지수 </a:t>
            </a:r>
            <a:r>
              <a:rPr lang="en-US" altLang="ko-KR" sz="14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위험 심도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)*(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시민들의 노출 빈도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atinLnBrk="0">
              <a:defRPr/>
            </a:pPr>
            <a:endParaRPr lang="en-US" altLang="ko-KR" sz="1400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심도</a:t>
            </a:r>
            <a:r>
              <a:rPr lang="en-US" altLang="ko-KR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:(</a:t>
            </a:r>
            <a:r>
              <a:rPr lang="ko-KR" altLang="en-US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</a:t>
            </a:r>
            <a:r>
              <a:rPr lang="en-US" altLang="ko-KR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b="1" i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도로재비산먼지</a:t>
            </a:r>
            <a:r>
              <a:rPr lang="en-US" altLang="ko-KR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사업장배출</a:t>
            </a:r>
            <a:r>
              <a:rPr lang="en-US" altLang="ko-KR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atinLnBrk="0">
              <a:defRPr/>
            </a:pPr>
            <a:r>
              <a:rPr lang="en-US" altLang="ko-KR" sz="13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빈도</a:t>
            </a:r>
            <a:r>
              <a:rPr lang="en-US" altLang="ko-KR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:(</a:t>
            </a:r>
            <a:r>
              <a:rPr lang="ko-KR" altLang="en-US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승차인원</a:t>
            </a:r>
            <a:r>
              <a:rPr lang="en-US" altLang="ko-KR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배차간격</a:t>
            </a:r>
            <a:r>
              <a:rPr lang="en-US" altLang="ko-KR" sz="13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atinLnBrk="0"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9D42F59-13BD-4DFB-ADA2-3557CB561945}"/>
              </a:ext>
            </a:extLst>
          </p:cNvPr>
          <p:cNvCxnSpPr>
            <a:cxnSpLocks/>
          </p:cNvCxnSpPr>
          <p:nvPr/>
        </p:nvCxnSpPr>
        <p:spPr>
          <a:xfrm flipH="1">
            <a:off x="445460" y="3048119"/>
            <a:ext cx="1976536" cy="8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3D8D23-F9CD-49B2-ADBD-6D476BB97F16}"/>
              </a:ext>
            </a:extLst>
          </p:cNvPr>
          <p:cNvSpPr/>
          <p:nvPr/>
        </p:nvSpPr>
        <p:spPr>
          <a:xfrm>
            <a:off x="6790954" y="1105516"/>
            <a:ext cx="4431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위험 심도 측정을 위한 변수 선정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B2C06F56-423D-4BC6-A408-94EBA7FB4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67" y="1097894"/>
            <a:ext cx="410830" cy="37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0254E4-DB47-4871-BEF3-192C10658A86}"/>
              </a:ext>
            </a:extLst>
          </p:cNvPr>
          <p:cNvSpPr/>
          <p:nvPr/>
        </p:nvSpPr>
        <p:spPr>
          <a:xfrm>
            <a:off x="7466544" y="4064734"/>
            <a:ext cx="243840" cy="26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768B42-EA9D-46F0-A7CD-1AEA295B4B5F}"/>
              </a:ext>
            </a:extLst>
          </p:cNvPr>
          <p:cNvSpPr/>
          <p:nvPr/>
        </p:nvSpPr>
        <p:spPr>
          <a:xfrm>
            <a:off x="5892453" y="4633196"/>
            <a:ext cx="5817841" cy="20486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도로이동오염원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25.8%-&gt;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자동차에 의해 발생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(Data : COMPAS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데이터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 </a:t>
            </a:r>
            <a:r>
              <a:rPr lang="ko-KR" altLang="en-US" sz="1300" kern="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추정교통량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500" b="1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도로재비산먼지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26.1%*62%= 16.2% -&gt;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도로에 침적된 먼지에 의해 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3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(Data: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한국환경공단  경기도 </a:t>
            </a:r>
            <a:r>
              <a:rPr lang="ko-KR" altLang="en-US" sz="1300" kern="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도로재비산먼지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사업체연소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4.2%+7.2%+0.2%=11.6% -&gt;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공장에 의해 발생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(Data: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경기데이터드림 공장등록현황 데이터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B88789-A8E5-43E5-83D0-8F397B6447AD}"/>
              </a:ext>
            </a:extLst>
          </p:cNvPr>
          <p:cNvSpPr txBox="1"/>
          <p:nvPr/>
        </p:nvSpPr>
        <p:spPr>
          <a:xfrm>
            <a:off x="9776025" y="3843832"/>
            <a:ext cx="264542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ko-KR" altLang="en-US" sz="11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비도로이동오염원의</a:t>
            </a:r>
            <a:r>
              <a:rPr lang="ko-KR" altLang="en-US" sz="11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1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90%,</a:t>
            </a:r>
          </a:p>
          <a:p>
            <a:pPr latinLnBrk="0">
              <a:defRPr/>
            </a:pPr>
            <a:r>
              <a:rPr lang="en-US" altLang="ko-KR" sz="11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비산먼지 의 </a:t>
            </a:r>
            <a:r>
              <a:rPr lang="en-US" altLang="ko-KR" sz="11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30%</a:t>
            </a:r>
            <a:r>
              <a:rPr lang="ko-KR" altLang="en-US" sz="11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차지</a:t>
            </a:r>
            <a:endParaRPr lang="en-US" altLang="ko-KR" sz="11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100" u="sng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</a:t>
            </a:r>
            <a:r>
              <a:rPr lang="en-US" altLang="ko-KR" sz="11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1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건설 계획에 따라 큰 차이 존재함</a:t>
            </a:r>
            <a:r>
              <a:rPr lang="en-US" altLang="ko-KR" sz="11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latinLnBrk="0">
              <a:defRPr/>
            </a:pPr>
            <a:r>
              <a:rPr lang="en-US" altLang="ko-KR" sz="11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</a:t>
            </a:r>
            <a:r>
              <a:rPr lang="ko-KR" altLang="en-US" sz="11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변수로 </a:t>
            </a:r>
            <a:r>
              <a:rPr lang="ko-KR" altLang="en-US" sz="11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부적절</a:t>
            </a:r>
          </a:p>
          <a:p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D09C368-A7F8-4CB4-8BE5-7D51A4D7B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33" t="30912" r="42583" b="38387"/>
          <a:stretch/>
        </p:blipFill>
        <p:spPr>
          <a:xfrm>
            <a:off x="5732337" y="1458845"/>
            <a:ext cx="2781840" cy="227860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A483E63F-6180-4319-8D07-5F0D8E8C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656959"/>
              </p:ext>
            </p:extLst>
          </p:nvPr>
        </p:nvGraphicFramePr>
        <p:xfrm>
          <a:off x="8441044" y="1506724"/>
          <a:ext cx="3931872" cy="2314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4D32EA83-5213-4330-B95A-BB6FEC3875D9}"/>
              </a:ext>
            </a:extLst>
          </p:cNvPr>
          <p:cNvCxnSpPr>
            <a:cxnSpLocks/>
          </p:cNvCxnSpPr>
          <p:nvPr/>
        </p:nvCxnSpPr>
        <p:spPr>
          <a:xfrm flipV="1">
            <a:off x="8167664" y="1641490"/>
            <a:ext cx="1146445" cy="616080"/>
          </a:xfrm>
          <a:prstGeom prst="curvedConnector3">
            <a:avLst>
              <a:gd name="adj1" fmla="val 5916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A11512-87B2-4615-8E8D-40FCDC1E89DA}"/>
              </a:ext>
            </a:extLst>
          </p:cNvPr>
          <p:cNvSpPr/>
          <p:nvPr/>
        </p:nvSpPr>
        <p:spPr>
          <a:xfrm>
            <a:off x="9459779" y="1477859"/>
            <a:ext cx="1512274" cy="250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ABAEFA-5A7A-4579-B39E-E41B73265EAE}"/>
              </a:ext>
            </a:extLst>
          </p:cNvPr>
          <p:cNvSpPr txBox="1"/>
          <p:nvPr/>
        </p:nvSpPr>
        <p:spPr>
          <a:xfrm>
            <a:off x="9359743" y="1488948"/>
            <a:ext cx="18096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비산먼지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(PM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2.5 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B852E4-AA6C-4E8A-95E9-3A4C109AD04B}"/>
              </a:ext>
            </a:extLst>
          </p:cNvPr>
          <p:cNvSpPr txBox="1"/>
          <p:nvPr/>
        </p:nvSpPr>
        <p:spPr>
          <a:xfrm>
            <a:off x="10347560" y="2531823"/>
            <a:ext cx="1146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도로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재비산먼지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8A5A45-58B2-4E7B-98F3-6E06E99A47DD}"/>
              </a:ext>
            </a:extLst>
          </p:cNvPr>
          <p:cNvSpPr txBox="1"/>
          <p:nvPr/>
        </p:nvSpPr>
        <p:spPr>
          <a:xfrm>
            <a:off x="9933453" y="3266597"/>
            <a:ext cx="727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건설공사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1692AE-3EA9-4DDF-B0DC-BF923D5F33C9}"/>
              </a:ext>
            </a:extLst>
          </p:cNvPr>
          <p:cNvSpPr txBox="1"/>
          <p:nvPr/>
        </p:nvSpPr>
        <p:spPr>
          <a:xfrm>
            <a:off x="8417659" y="2302803"/>
            <a:ext cx="936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폐기물처리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F92BB0-B3D7-4971-AEA8-3462CAABDA0E}"/>
              </a:ext>
            </a:extLst>
          </p:cNvPr>
          <p:cNvSpPr txBox="1"/>
          <p:nvPr/>
        </p:nvSpPr>
        <p:spPr>
          <a:xfrm>
            <a:off x="8801374" y="2930080"/>
            <a:ext cx="752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나대지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36364B-23C9-458C-AC65-75232A5C17DF}"/>
              </a:ext>
            </a:extLst>
          </p:cNvPr>
          <p:cNvSpPr txBox="1"/>
          <p:nvPr/>
        </p:nvSpPr>
        <p:spPr>
          <a:xfrm>
            <a:off x="8604365" y="2558417"/>
            <a:ext cx="752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축산활동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4F5D96-0AF0-4F8D-A3F7-C2CC01EED663}"/>
              </a:ext>
            </a:extLst>
          </p:cNvPr>
          <p:cNvSpPr txBox="1"/>
          <p:nvPr/>
        </p:nvSpPr>
        <p:spPr>
          <a:xfrm>
            <a:off x="8385685" y="2707469"/>
            <a:ext cx="752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농업활동</a:t>
            </a:r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C82942C5-9D22-4DD8-ABEC-47B10F1A5CE4}"/>
              </a:ext>
            </a:extLst>
          </p:cNvPr>
          <p:cNvSpPr/>
          <p:nvPr/>
        </p:nvSpPr>
        <p:spPr>
          <a:xfrm>
            <a:off x="10003480" y="3214061"/>
            <a:ext cx="602883" cy="314009"/>
          </a:xfrm>
          <a:prstGeom prst="donut">
            <a:avLst>
              <a:gd name="adj" fmla="val 26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5A239D45-7F41-4BA2-9945-E2A81C62B6A7}"/>
              </a:ext>
            </a:extLst>
          </p:cNvPr>
          <p:cNvSpPr/>
          <p:nvPr/>
        </p:nvSpPr>
        <p:spPr>
          <a:xfrm>
            <a:off x="7755926" y="2160586"/>
            <a:ext cx="432796" cy="440102"/>
          </a:xfrm>
          <a:prstGeom prst="donut">
            <a:avLst>
              <a:gd name="adj" fmla="val 261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03F711-2133-4512-A9AA-0EDF7AA860BD}"/>
              </a:ext>
            </a:extLst>
          </p:cNvPr>
          <p:cNvCxnSpPr>
            <a:cxnSpLocks/>
          </p:cNvCxnSpPr>
          <p:nvPr/>
        </p:nvCxnSpPr>
        <p:spPr>
          <a:xfrm>
            <a:off x="10406980" y="3549254"/>
            <a:ext cx="9201" cy="340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22F43AE-A086-4FA5-AF0B-20B892C49C31}"/>
              </a:ext>
            </a:extLst>
          </p:cNvPr>
          <p:cNvSpPr/>
          <p:nvPr/>
        </p:nvSpPr>
        <p:spPr>
          <a:xfrm>
            <a:off x="6143990" y="4332338"/>
            <a:ext cx="24820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선정된 </a:t>
            </a:r>
            <a:r>
              <a:rPr lang="en-US" altLang="ko-KR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</a:t>
            </a:r>
            <a:r>
              <a:rPr lang="ko-KR" altLang="en-US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및 가중치</a:t>
            </a:r>
            <a:r>
              <a:rPr lang="en-US" altLang="ko-KR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C85E9C0-D8B8-4C0D-AEE9-0516A3DE10BE}"/>
              </a:ext>
            </a:extLst>
          </p:cNvPr>
          <p:cNvCxnSpPr>
            <a:cxnSpLocks/>
          </p:cNvCxnSpPr>
          <p:nvPr/>
        </p:nvCxnSpPr>
        <p:spPr>
          <a:xfrm>
            <a:off x="5657173" y="1301451"/>
            <a:ext cx="0" cy="533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EE7800-1FE2-42E4-9750-D8A6AE479C0F}"/>
              </a:ext>
            </a:extLst>
          </p:cNvPr>
          <p:cNvSpPr/>
          <p:nvPr/>
        </p:nvSpPr>
        <p:spPr>
          <a:xfrm>
            <a:off x="922409" y="4264789"/>
            <a:ext cx="3731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노출 빈도 측정을 위한 변수 선정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8" name="Picture 6">
            <a:extLst>
              <a:ext uri="{FF2B5EF4-FFF2-40B4-BE49-F238E27FC236}">
                <a16:creationId xmlns:a16="http://schemas.microsoft.com/office/drawing/2014/main" id="{9F2C7C03-9442-4E33-91AA-BC2BAC6DB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7" y="4260379"/>
            <a:ext cx="410830" cy="37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B35B20-53C1-4488-8BD4-F0752A3D7394}"/>
              </a:ext>
            </a:extLst>
          </p:cNvPr>
          <p:cNvSpPr/>
          <p:nvPr/>
        </p:nvSpPr>
        <p:spPr>
          <a:xfrm>
            <a:off x="749728" y="4780315"/>
            <a:ext cx="24820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선정된  </a:t>
            </a:r>
            <a:r>
              <a:rPr lang="en-US" altLang="ko-KR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Feature&gt;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6FA520D-5859-4D5B-844E-0F7BED7D8A7D}"/>
              </a:ext>
            </a:extLst>
          </p:cNvPr>
          <p:cNvSpPr/>
          <p:nvPr/>
        </p:nvSpPr>
        <p:spPr>
          <a:xfrm>
            <a:off x="446684" y="5103480"/>
            <a:ext cx="4994000" cy="14023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노출 시간 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배차 간격 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정류소별로 지나가는 버스의 배차간격 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(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: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경기버스정보의 </a:t>
            </a:r>
            <a:r>
              <a:rPr lang="ko-KR" altLang="en-US" sz="1300" kern="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노선별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배차간격 데이터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승차 인원 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정류소별 승차 인원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(Data : COMPAS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데이터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2~6 </a:t>
            </a:r>
            <a:r>
              <a:rPr lang="ko-KR" altLang="en-US" sz="1300" kern="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승하차인원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421425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6866CC7-5904-4FEB-8A69-801D795D6FD2}"/>
              </a:ext>
            </a:extLst>
          </p:cNvPr>
          <p:cNvSpPr/>
          <p:nvPr/>
        </p:nvSpPr>
        <p:spPr>
          <a:xfrm>
            <a:off x="7949240" y="2169182"/>
            <a:ext cx="4100299" cy="22788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208EE-A3DC-405F-B4BB-A6D396929F61}"/>
              </a:ext>
            </a:extLst>
          </p:cNvPr>
          <p:cNvSpPr/>
          <p:nvPr/>
        </p:nvSpPr>
        <p:spPr>
          <a:xfrm>
            <a:off x="1719270" y="1161283"/>
            <a:ext cx="3515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미세먼지 저감효과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268D2D-888D-424D-BED2-DDF681A76020}"/>
              </a:ext>
            </a:extLst>
          </p:cNvPr>
          <p:cNvSpPr/>
          <p:nvPr/>
        </p:nvSpPr>
        <p:spPr>
          <a:xfrm>
            <a:off x="627684" y="1147555"/>
            <a:ext cx="1091586" cy="4562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요인</a:t>
            </a:r>
            <a:r>
              <a:rPr lang="en-US" altLang="ko-KR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1 </a:t>
            </a:r>
            <a:endParaRPr lang="ko-KR" altLang="en-US" sz="2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85A902-B883-486B-ADAE-D12609D02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0" t="47259" r="68784" b="30613"/>
          <a:stretch/>
        </p:blipFill>
        <p:spPr>
          <a:xfrm>
            <a:off x="1960599" y="2473925"/>
            <a:ext cx="766497" cy="1989554"/>
          </a:xfrm>
          <a:prstGeom prst="rect">
            <a:avLst/>
          </a:prstGeom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8BB58BC4-10F6-4C69-8B36-11C29D2E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3" y="1698629"/>
            <a:ext cx="412297" cy="3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885BD7-30DF-4527-BB71-917C648C1590}"/>
              </a:ext>
            </a:extLst>
          </p:cNvPr>
          <p:cNvSpPr/>
          <p:nvPr/>
        </p:nvSpPr>
        <p:spPr>
          <a:xfrm>
            <a:off x="1031205" y="1732751"/>
            <a:ext cx="6739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노출지수 구하기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(5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정류소 예시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1962696-D233-402E-94F6-66FEF45B0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89" t="47259" r="51996" b="32296"/>
          <a:stretch/>
        </p:blipFill>
        <p:spPr>
          <a:xfrm>
            <a:off x="4971717" y="2405458"/>
            <a:ext cx="1457549" cy="176169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33C18AF-4B9F-401A-A565-70267FC28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4" t="47259" r="38254" b="32633"/>
          <a:stretch/>
        </p:blipFill>
        <p:spPr>
          <a:xfrm>
            <a:off x="8050257" y="2287120"/>
            <a:ext cx="766497" cy="177217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406D0C3-8F2E-43B4-AAFA-20D8C9CDC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06" t="47259" r="35516" b="32633"/>
          <a:stretch/>
        </p:blipFill>
        <p:spPr>
          <a:xfrm>
            <a:off x="9417432" y="2298133"/>
            <a:ext cx="483140" cy="177530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7A1173EC-B19D-44DB-AE50-0C59151EACE3}"/>
              </a:ext>
            </a:extLst>
          </p:cNvPr>
          <p:cNvSpPr/>
          <p:nvPr/>
        </p:nvSpPr>
        <p:spPr>
          <a:xfrm>
            <a:off x="1932236" y="2451680"/>
            <a:ext cx="823720" cy="1874394"/>
          </a:xfrm>
          <a:prstGeom prst="frame">
            <a:avLst>
              <a:gd name="adj1" fmla="val 216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A51577-7124-4169-A18C-EA7E8D0320DD}"/>
              </a:ext>
            </a:extLst>
          </p:cNvPr>
          <p:cNvSpPr/>
          <p:nvPr/>
        </p:nvSpPr>
        <p:spPr>
          <a:xfrm>
            <a:off x="142459" y="4608802"/>
            <a:ext cx="3632323" cy="20451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BC62BD-41B5-4BD8-AA6C-AD74E789719D}"/>
              </a:ext>
            </a:extLst>
          </p:cNvPr>
          <p:cNvSpPr/>
          <p:nvPr/>
        </p:nvSpPr>
        <p:spPr>
          <a:xfrm>
            <a:off x="-406400" y="6232376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r>
              <a:rPr lang="ko-KR" altLang="en-US" sz="13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총합 </a:t>
            </a:r>
            <a:r>
              <a:rPr lang="en-US" altLang="ko-KR" sz="13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ko-KR" altLang="en-US" sz="1300" kern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일반차</a:t>
            </a:r>
            <a:r>
              <a:rPr lang="ko-KR" altLang="en-US" sz="13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kern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추정교통량</a:t>
            </a:r>
            <a:r>
              <a:rPr lang="ko-KR" altLang="en-US" sz="13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3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화물차 </a:t>
            </a:r>
            <a:r>
              <a:rPr lang="ko-KR" altLang="en-US" sz="1300" kern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추정교통량</a:t>
            </a:r>
            <a:r>
              <a:rPr lang="ko-KR" altLang="en-US" sz="13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kern="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en-US" altLang="ko-KR" sz="1300" b="1" kern="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</a:t>
            </a:r>
            <a:r>
              <a:rPr lang="en-US" altLang="ko-KR" sz="1300" kern="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193BB92-F825-4CD5-9BD6-8C3E1EEAE79D}"/>
              </a:ext>
            </a:extLst>
          </p:cNvPr>
          <p:cNvCxnSpPr>
            <a:cxnSpLocks/>
          </p:cNvCxnSpPr>
          <p:nvPr/>
        </p:nvCxnSpPr>
        <p:spPr>
          <a:xfrm flipH="1">
            <a:off x="1316326" y="4316054"/>
            <a:ext cx="634371" cy="343834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D993630-C12F-4262-A0AC-36036D5EA823}"/>
              </a:ext>
            </a:extLst>
          </p:cNvPr>
          <p:cNvSpPr/>
          <p:nvPr/>
        </p:nvSpPr>
        <p:spPr>
          <a:xfrm>
            <a:off x="-209605" y="4678141"/>
            <a:ext cx="406177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r>
              <a:rPr lang="ko-KR" altLang="en-US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버스정류장 기준 반경 </a:t>
            </a:r>
            <a:r>
              <a:rPr lang="en-US" altLang="ko-KR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300 m </a:t>
            </a:r>
            <a:r>
              <a:rPr lang="ko-KR" altLang="en-US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내의 교통량</a:t>
            </a:r>
            <a:endParaRPr lang="en-US" altLang="ko-KR" sz="1500" kern="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D4B072DC-279C-4403-9A7D-54239F067E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30" t="50641" r="44224" b="45572"/>
          <a:stretch/>
        </p:blipFill>
        <p:spPr>
          <a:xfrm>
            <a:off x="1655562" y="5354588"/>
            <a:ext cx="1637250" cy="2228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D3C0CC7-5FC9-49EF-B137-C4ECDB7F2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6" t="47259" r="73618" b="30613"/>
          <a:stretch/>
        </p:blipFill>
        <p:spPr>
          <a:xfrm>
            <a:off x="805901" y="2434223"/>
            <a:ext cx="766498" cy="198955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F1ABEFD6-4BBC-450C-87BC-61777D8AF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39" t="49805" r="18186" b="45896"/>
          <a:stretch/>
        </p:blipFill>
        <p:spPr>
          <a:xfrm>
            <a:off x="1358002" y="5620615"/>
            <a:ext cx="2305126" cy="21131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7AC47BB-259E-4EEC-913C-D74303B54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8" t="53984" r="71812" b="42699"/>
          <a:stretch/>
        </p:blipFill>
        <p:spPr>
          <a:xfrm>
            <a:off x="1674400" y="5884352"/>
            <a:ext cx="1616453" cy="21131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F304620-205B-4177-8A28-CA531B206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01" t="50000" r="59830" b="46202"/>
          <a:stretch/>
        </p:blipFill>
        <p:spPr>
          <a:xfrm>
            <a:off x="1316326" y="5112264"/>
            <a:ext cx="2458457" cy="201463"/>
          </a:xfrm>
          <a:prstGeom prst="rect">
            <a:avLst/>
          </a:prstGeom>
        </p:spPr>
      </p:pic>
      <p:pic>
        <p:nvPicPr>
          <p:cNvPr id="1026" name="Picture 2" descr="환경부 (@mevpr) | Twitter">
            <a:extLst>
              <a:ext uri="{FF2B5EF4-FFF2-40B4-BE49-F238E27FC236}">
                <a16:creationId xmlns:a16="http://schemas.microsoft.com/office/drawing/2014/main" id="{A4D076BB-0FCE-465A-9AE8-2431E830F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5" y="5058244"/>
            <a:ext cx="970696" cy="97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54F16E59-F705-4271-BBB9-E37729F8B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94" t="47259" r="61638" b="32296"/>
          <a:stretch/>
        </p:blipFill>
        <p:spPr>
          <a:xfrm>
            <a:off x="3223681" y="2449553"/>
            <a:ext cx="1198077" cy="1820575"/>
          </a:xfrm>
          <a:prstGeom prst="rect">
            <a:avLst/>
          </a:prstGeom>
        </p:spPr>
      </p:pic>
      <p:sp>
        <p:nvSpPr>
          <p:cNvPr id="68" name="액자 67">
            <a:extLst>
              <a:ext uri="{FF2B5EF4-FFF2-40B4-BE49-F238E27FC236}">
                <a16:creationId xmlns:a16="http://schemas.microsoft.com/office/drawing/2014/main" id="{0FC63FC8-5A28-4C88-A6E6-0743CEE6BB57}"/>
              </a:ext>
            </a:extLst>
          </p:cNvPr>
          <p:cNvSpPr/>
          <p:nvPr/>
        </p:nvSpPr>
        <p:spPr>
          <a:xfrm>
            <a:off x="3223628" y="2405458"/>
            <a:ext cx="1197423" cy="1890445"/>
          </a:xfrm>
          <a:prstGeom prst="frame">
            <a:avLst>
              <a:gd name="adj1" fmla="val 2162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5FEDB19-E52A-4CCF-AC09-352108CC63E1}"/>
              </a:ext>
            </a:extLst>
          </p:cNvPr>
          <p:cNvCxnSpPr>
            <a:cxnSpLocks/>
          </p:cNvCxnSpPr>
          <p:nvPr/>
        </p:nvCxnSpPr>
        <p:spPr>
          <a:xfrm flipH="1" flipV="1">
            <a:off x="4396012" y="4292146"/>
            <a:ext cx="304149" cy="36774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A0146EB-5216-41A0-8862-E866B70E8EFE}"/>
              </a:ext>
            </a:extLst>
          </p:cNvPr>
          <p:cNvSpPr/>
          <p:nvPr/>
        </p:nvSpPr>
        <p:spPr>
          <a:xfrm>
            <a:off x="3849256" y="4617005"/>
            <a:ext cx="2160833" cy="20369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D573761-E1CA-4294-A8ED-D4AF6C2815BA}"/>
              </a:ext>
            </a:extLst>
          </p:cNvPr>
          <p:cNvSpPr/>
          <p:nvPr/>
        </p:nvSpPr>
        <p:spPr>
          <a:xfrm>
            <a:off x="3024865" y="4664720"/>
            <a:ext cx="31591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latinLnBrk="0">
              <a:defRPr/>
            </a:pPr>
            <a:r>
              <a:rPr lang="ko-KR" altLang="en-US" sz="15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반경 </a:t>
            </a:r>
            <a:r>
              <a:rPr lang="en-US" altLang="ko-KR" sz="15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1km</a:t>
            </a:r>
            <a:r>
              <a:rPr lang="ko-KR" altLang="en-US" sz="15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내의</a:t>
            </a:r>
            <a:endParaRPr lang="en-US" altLang="ko-KR" sz="15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algn="ctr" latinLnBrk="0">
              <a:defRPr/>
            </a:pPr>
            <a:r>
              <a:rPr lang="ko-KR" altLang="en-US" sz="1500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도로재비산</a:t>
            </a:r>
            <a:r>
              <a:rPr lang="ko-KR" altLang="en-US" sz="15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심각도 평균</a:t>
            </a:r>
            <a:endParaRPr lang="en-US" altLang="ko-KR" sz="15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C875804-8468-4565-B77E-0C5DA03A71B9}"/>
              </a:ext>
            </a:extLst>
          </p:cNvPr>
          <p:cNvSpPr/>
          <p:nvPr/>
        </p:nvSpPr>
        <p:spPr>
          <a:xfrm>
            <a:off x="3318567" y="5301732"/>
            <a:ext cx="428842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r>
              <a:rPr lang="ko-KR" altLang="en-US" sz="1300" b="1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300" b="1" kern="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도로재비산심각도</a:t>
            </a:r>
            <a:r>
              <a:rPr lang="ko-KR" altLang="en-US" sz="1300" b="1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300" b="1" kern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>
              <a:defRPr/>
            </a:pPr>
            <a:r>
              <a:rPr lang="en-US" altLang="ko-KR" sz="13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1300" kern="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도로재비산먼지</a:t>
            </a:r>
            <a:r>
              <a:rPr lang="en-US" altLang="ko-KR" sz="13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3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도시측정농도</a:t>
            </a:r>
            <a:endParaRPr lang="en-US" altLang="ko-KR" sz="1300" kern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>
              <a:defRPr/>
            </a:pPr>
            <a:endParaRPr lang="en-US" altLang="ko-KR" sz="1300" kern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>
              <a:defRPr/>
            </a:pPr>
            <a:r>
              <a:rPr lang="en-US" altLang="ko-KR" sz="13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3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</a:t>
            </a:r>
            <a:r>
              <a:rPr lang="en-US" altLang="ko-KR" sz="13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kern="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차량통행량</a:t>
            </a:r>
            <a:r>
              <a:rPr lang="ko-KR" altLang="en-US" sz="13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 외부요인</a:t>
            </a:r>
            <a:endParaRPr lang="en-US" altLang="ko-KR" sz="1300" kern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>
              <a:defRPr/>
            </a:pPr>
            <a:r>
              <a:rPr lang="ko-KR" altLang="en-US" sz="13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통제함 </a:t>
            </a:r>
            <a:endParaRPr lang="en-US" altLang="ko-KR" sz="1300" kern="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액자 77">
            <a:extLst>
              <a:ext uri="{FF2B5EF4-FFF2-40B4-BE49-F238E27FC236}">
                <a16:creationId xmlns:a16="http://schemas.microsoft.com/office/drawing/2014/main" id="{D2072C3A-A8FB-46E0-B425-D84306810369}"/>
              </a:ext>
            </a:extLst>
          </p:cNvPr>
          <p:cNvSpPr/>
          <p:nvPr/>
        </p:nvSpPr>
        <p:spPr>
          <a:xfrm>
            <a:off x="4967978" y="2393666"/>
            <a:ext cx="1457548" cy="1820575"/>
          </a:xfrm>
          <a:prstGeom prst="frame">
            <a:avLst>
              <a:gd name="adj1" fmla="val 216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309EB2E-86F4-4BF3-B2D8-DBEA3F57970F}"/>
              </a:ext>
            </a:extLst>
          </p:cNvPr>
          <p:cNvCxnSpPr>
            <a:cxnSpLocks/>
          </p:cNvCxnSpPr>
          <p:nvPr/>
        </p:nvCxnSpPr>
        <p:spPr>
          <a:xfrm flipH="1" flipV="1">
            <a:off x="6398222" y="4188952"/>
            <a:ext cx="304149" cy="428053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A13D3B0-39DD-48BE-9705-ED6C8E80A8A9}"/>
              </a:ext>
            </a:extLst>
          </p:cNvPr>
          <p:cNvSpPr/>
          <p:nvPr/>
        </p:nvSpPr>
        <p:spPr>
          <a:xfrm>
            <a:off x="6125209" y="4602135"/>
            <a:ext cx="2028539" cy="20369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54462B5-C451-48C8-8B88-1FA9A899CA53}"/>
              </a:ext>
            </a:extLst>
          </p:cNvPr>
          <p:cNvSpPr/>
          <p:nvPr/>
        </p:nvSpPr>
        <p:spPr>
          <a:xfrm>
            <a:off x="5841039" y="4643900"/>
            <a:ext cx="21173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latinLnBrk="0">
              <a:defRPr/>
            </a:pPr>
            <a:r>
              <a:rPr lang="ko-KR" altLang="en-US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반경 </a:t>
            </a:r>
            <a:r>
              <a:rPr lang="en-US" altLang="ko-KR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2.5 km </a:t>
            </a:r>
            <a:r>
              <a:rPr lang="ko-KR" altLang="en-US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내의 </a:t>
            </a:r>
            <a:endParaRPr lang="en-US" altLang="ko-KR" sz="1500" kern="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algn="ctr" latinLnBrk="0">
              <a:defRPr/>
            </a:pPr>
            <a:r>
              <a:rPr lang="ko-KR" altLang="en-US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공장오염밀도</a:t>
            </a:r>
            <a:endParaRPr lang="en-US" altLang="ko-KR" sz="1500" kern="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algn="ctr" latinLnBrk="0">
              <a:defRPr/>
            </a:pPr>
            <a:endParaRPr lang="en-US" altLang="ko-KR" sz="1500" kern="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 algn="ctr" latinLnBrk="0">
              <a:defRPr/>
            </a:pPr>
            <a:endParaRPr lang="en-US" altLang="ko-KR" sz="1500" kern="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A84A31C-203E-454B-B31F-AF43F2EF72A8}"/>
              </a:ext>
            </a:extLst>
          </p:cNvPr>
          <p:cNvSpPr/>
          <p:nvPr/>
        </p:nvSpPr>
        <p:spPr>
          <a:xfrm>
            <a:off x="5665369" y="5380030"/>
            <a:ext cx="233288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r>
              <a:rPr lang="ko-KR" altLang="en-US" sz="1300" kern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커널밀도추정을</a:t>
            </a:r>
            <a:r>
              <a:rPr lang="ko-KR" altLang="en-US" sz="13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29987520">
            <a:extLst>
              <a:ext uri="{FF2B5EF4-FFF2-40B4-BE49-F238E27FC236}">
                <a16:creationId xmlns:a16="http://schemas.microsoft.com/office/drawing/2014/main" id="{E6B25135-40A9-4367-84C3-F55509DF3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80" y="5665780"/>
            <a:ext cx="2012598" cy="29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505BD7E-555A-49F2-A59F-0653A1E00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65" t="47672" r="30250" b="32220"/>
          <a:stretch/>
        </p:blipFill>
        <p:spPr>
          <a:xfrm>
            <a:off x="10728174" y="2285554"/>
            <a:ext cx="925381" cy="177530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8B15E9-5DCE-4C44-B24C-413932DE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53453" y="2691704"/>
            <a:ext cx="790717" cy="10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그래픽 89" descr="배지 1 윤곽선">
            <a:extLst>
              <a:ext uri="{FF2B5EF4-FFF2-40B4-BE49-F238E27FC236}">
                <a16:creationId xmlns:a16="http://schemas.microsoft.com/office/drawing/2014/main" id="{F8585508-425A-4F88-A6C7-CC71898638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4872" y="2179758"/>
            <a:ext cx="262465" cy="262465"/>
          </a:xfrm>
          <a:prstGeom prst="rect">
            <a:avLst/>
          </a:prstGeom>
        </p:spPr>
      </p:pic>
      <p:pic>
        <p:nvPicPr>
          <p:cNvPr id="93" name="그래픽 92" descr="배지 윤곽선">
            <a:extLst>
              <a:ext uri="{FF2B5EF4-FFF2-40B4-BE49-F238E27FC236}">
                <a16:creationId xmlns:a16="http://schemas.microsoft.com/office/drawing/2014/main" id="{D5F4A5FE-6051-4B52-AA23-9EBEBF228D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0792" y="2108323"/>
            <a:ext cx="262465" cy="262465"/>
          </a:xfrm>
          <a:prstGeom prst="rect">
            <a:avLst/>
          </a:prstGeom>
        </p:spPr>
      </p:pic>
      <p:pic>
        <p:nvPicPr>
          <p:cNvPr id="95" name="그래픽 94" descr="배지 3 윤곽선">
            <a:extLst>
              <a:ext uri="{FF2B5EF4-FFF2-40B4-BE49-F238E27FC236}">
                <a16:creationId xmlns:a16="http://schemas.microsoft.com/office/drawing/2014/main" id="{5895390E-371E-4E0B-81D1-A0037F9B0BF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44641" y="2096791"/>
            <a:ext cx="262464" cy="262464"/>
          </a:xfrm>
          <a:prstGeom prst="rect">
            <a:avLst/>
          </a:prstGeom>
        </p:spPr>
      </p:pic>
      <p:pic>
        <p:nvPicPr>
          <p:cNvPr id="99" name="그래픽 98" descr="배지 1 윤곽선">
            <a:extLst>
              <a:ext uri="{FF2B5EF4-FFF2-40B4-BE49-F238E27FC236}">
                <a16:creationId xmlns:a16="http://schemas.microsoft.com/office/drawing/2014/main" id="{396E3710-BFC0-422D-A078-AB42121435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19110" y="1624575"/>
            <a:ext cx="262465" cy="262465"/>
          </a:xfrm>
          <a:prstGeom prst="rect">
            <a:avLst/>
          </a:prstGeom>
        </p:spPr>
      </p:pic>
      <p:pic>
        <p:nvPicPr>
          <p:cNvPr id="100" name="그래픽 99" descr="배지 윤곽선">
            <a:extLst>
              <a:ext uri="{FF2B5EF4-FFF2-40B4-BE49-F238E27FC236}">
                <a16:creationId xmlns:a16="http://schemas.microsoft.com/office/drawing/2014/main" id="{6E57BA1D-2DFD-4A94-9BFC-6CF816EEC5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4672" y="1621943"/>
            <a:ext cx="262465" cy="262465"/>
          </a:xfrm>
          <a:prstGeom prst="rect">
            <a:avLst/>
          </a:prstGeom>
        </p:spPr>
      </p:pic>
      <p:pic>
        <p:nvPicPr>
          <p:cNvPr id="101" name="그래픽 100" descr="배지 3 윤곽선">
            <a:extLst>
              <a:ext uri="{FF2B5EF4-FFF2-40B4-BE49-F238E27FC236}">
                <a16:creationId xmlns:a16="http://schemas.microsoft.com/office/drawing/2014/main" id="{4AF662E1-51CA-4018-9101-53E5CB7E4E8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96537" y="1611452"/>
            <a:ext cx="262465" cy="26246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D319BC6-9BDF-44EA-A08C-AB1153B31D34}"/>
              </a:ext>
            </a:extLst>
          </p:cNvPr>
          <p:cNvSpPr txBox="1"/>
          <p:nvPr/>
        </p:nvSpPr>
        <p:spPr>
          <a:xfrm>
            <a:off x="7566145" y="1329555"/>
            <a:ext cx="1830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가중치를 곱하여 계산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2DDA23-AED1-4EB5-B02D-50BA775C1617}"/>
              </a:ext>
            </a:extLst>
          </p:cNvPr>
          <p:cNvSpPr txBox="1"/>
          <p:nvPr/>
        </p:nvSpPr>
        <p:spPr>
          <a:xfrm>
            <a:off x="7025542" y="1595480"/>
            <a:ext cx="2875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25.8 x      + 16.2 x      +11.6 x  </a:t>
            </a:r>
            <a:endParaRPr lang="ko-KR" altLang="en-US"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DB54E5D-D6D9-45C1-9F01-A1405B4A0E34}"/>
              </a:ext>
            </a:extLst>
          </p:cNvPr>
          <p:cNvCxnSpPr>
            <a:cxnSpLocks/>
          </p:cNvCxnSpPr>
          <p:nvPr/>
        </p:nvCxnSpPr>
        <p:spPr>
          <a:xfrm flipH="1" flipV="1">
            <a:off x="8028335" y="1972810"/>
            <a:ext cx="304149" cy="36774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액자 96">
            <a:extLst>
              <a:ext uri="{FF2B5EF4-FFF2-40B4-BE49-F238E27FC236}">
                <a16:creationId xmlns:a16="http://schemas.microsoft.com/office/drawing/2014/main" id="{2BE63B88-FE42-4B12-9AB1-43F859F84D05}"/>
              </a:ext>
            </a:extLst>
          </p:cNvPr>
          <p:cNvSpPr/>
          <p:nvPr/>
        </p:nvSpPr>
        <p:spPr>
          <a:xfrm>
            <a:off x="7100228" y="1296035"/>
            <a:ext cx="2558773" cy="691421"/>
          </a:xfrm>
          <a:prstGeom prst="frame">
            <a:avLst>
              <a:gd name="adj1" fmla="val 1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EE622359-3310-46CD-B178-D52E27196050}"/>
              </a:ext>
            </a:extLst>
          </p:cNvPr>
          <p:cNvCxnSpPr>
            <a:cxnSpLocks/>
          </p:cNvCxnSpPr>
          <p:nvPr/>
        </p:nvCxnSpPr>
        <p:spPr>
          <a:xfrm flipV="1">
            <a:off x="9188316" y="4107846"/>
            <a:ext cx="219410" cy="78304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9B1649D-E4E5-4F74-BD59-598FD024BCC8}"/>
              </a:ext>
            </a:extLst>
          </p:cNvPr>
          <p:cNvSpPr txBox="1"/>
          <p:nvPr/>
        </p:nvSpPr>
        <p:spPr>
          <a:xfrm>
            <a:off x="8434604" y="4975170"/>
            <a:ext cx="19238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평일승차건수 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배차간격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</a:p>
          <a:p>
            <a:pPr algn="ctr"/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주말 승차건수 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배차간격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0" name="액자 109">
            <a:extLst>
              <a:ext uri="{FF2B5EF4-FFF2-40B4-BE49-F238E27FC236}">
                <a16:creationId xmlns:a16="http://schemas.microsoft.com/office/drawing/2014/main" id="{E88D68A4-9BD5-4A0C-A859-A32D2857A079}"/>
              </a:ext>
            </a:extLst>
          </p:cNvPr>
          <p:cNvSpPr/>
          <p:nvPr/>
        </p:nvSpPr>
        <p:spPr>
          <a:xfrm>
            <a:off x="8442839" y="4841776"/>
            <a:ext cx="1881186" cy="1119092"/>
          </a:xfrm>
          <a:prstGeom prst="frame">
            <a:avLst>
              <a:gd name="adj1" fmla="val 1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7" name="그래픽 106" descr="추가 단색으로 채워진">
            <a:extLst>
              <a:ext uri="{FF2B5EF4-FFF2-40B4-BE49-F238E27FC236}">
                <a16:creationId xmlns:a16="http://schemas.microsoft.com/office/drawing/2014/main" id="{0300E837-2DE2-4742-BE38-AF5D9099BE0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692298">
            <a:off x="8855678" y="2972909"/>
            <a:ext cx="521732" cy="566790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E01AC8-990F-476C-A215-F023AE725EA2}"/>
              </a:ext>
            </a:extLst>
          </p:cNvPr>
          <p:cNvSpPr/>
          <p:nvPr/>
        </p:nvSpPr>
        <p:spPr>
          <a:xfrm>
            <a:off x="10061883" y="3111760"/>
            <a:ext cx="36927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A988398-315C-4D63-B0AD-5781832CDF4E}"/>
              </a:ext>
            </a:extLst>
          </p:cNvPr>
          <p:cNvSpPr/>
          <p:nvPr/>
        </p:nvSpPr>
        <p:spPr>
          <a:xfrm>
            <a:off x="10064535" y="3233485"/>
            <a:ext cx="36927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E2A6563-D57F-4FD4-84C6-7FF9523A2A9E}"/>
              </a:ext>
            </a:extLst>
          </p:cNvPr>
          <p:cNvSpPr/>
          <p:nvPr/>
        </p:nvSpPr>
        <p:spPr>
          <a:xfrm>
            <a:off x="8136829" y="4046382"/>
            <a:ext cx="726347" cy="406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심도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09DD4B6-F429-41EE-9B67-84D0ADED80A0}"/>
              </a:ext>
            </a:extLst>
          </p:cNvPr>
          <p:cNvSpPr/>
          <p:nvPr/>
        </p:nvSpPr>
        <p:spPr>
          <a:xfrm>
            <a:off x="9421644" y="4082840"/>
            <a:ext cx="726347" cy="406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빈도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B71C1E5-C1E8-4555-9373-A618E77AA14E}"/>
              </a:ext>
            </a:extLst>
          </p:cNvPr>
          <p:cNvSpPr/>
          <p:nvPr/>
        </p:nvSpPr>
        <p:spPr>
          <a:xfrm>
            <a:off x="10182064" y="4066071"/>
            <a:ext cx="21297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노출지수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288853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208EE-A3DC-405F-B4BB-A6D396929F61}"/>
              </a:ext>
            </a:extLst>
          </p:cNvPr>
          <p:cNvSpPr/>
          <p:nvPr/>
        </p:nvSpPr>
        <p:spPr>
          <a:xfrm>
            <a:off x="1719270" y="1161283"/>
            <a:ext cx="4762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미세먼지 저감효과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268D2D-888D-424D-BED2-DDF681A76020}"/>
              </a:ext>
            </a:extLst>
          </p:cNvPr>
          <p:cNvSpPr/>
          <p:nvPr/>
        </p:nvSpPr>
        <p:spPr>
          <a:xfrm>
            <a:off x="627684" y="1147555"/>
            <a:ext cx="1091586" cy="4562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요인</a:t>
            </a:r>
            <a:r>
              <a:rPr lang="en-US" altLang="ko-KR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1 </a:t>
            </a:r>
            <a:endParaRPr lang="ko-KR" altLang="en-US" sz="2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9FBC-A976-4286-9C05-379071CD0770}"/>
              </a:ext>
            </a:extLst>
          </p:cNvPr>
          <p:cNvSpPr/>
          <p:nvPr/>
        </p:nvSpPr>
        <p:spPr>
          <a:xfrm>
            <a:off x="6145994" y="4825810"/>
            <a:ext cx="2720247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노출지수 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TOP 30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2B251-9686-4D13-9311-F897CB62F0FE}"/>
              </a:ext>
            </a:extLst>
          </p:cNvPr>
          <p:cNvSpPr txBox="1"/>
          <p:nvPr/>
        </p:nvSpPr>
        <p:spPr>
          <a:xfrm>
            <a:off x="9374965" y="4095481"/>
            <a:ext cx="292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미세먼지 노출지수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TOP30 &gt;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A626D-A8FE-4056-B275-3370CF1A2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83" t="26792" r="37668" b="24156"/>
          <a:stretch/>
        </p:blipFill>
        <p:spPr>
          <a:xfrm>
            <a:off x="8965644" y="1059356"/>
            <a:ext cx="3125492" cy="29483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9DF2C97-6CFF-4D4B-87D3-5DE3747BE3CD}"/>
              </a:ext>
            </a:extLst>
          </p:cNvPr>
          <p:cNvSpPr txBox="1"/>
          <p:nvPr/>
        </p:nvSpPr>
        <p:spPr>
          <a:xfrm>
            <a:off x="6606630" y="4115143"/>
            <a:ext cx="3921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공장오염도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 50&gt;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9D196-926B-455F-A23E-6BC1EA3539F7}"/>
              </a:ext>
            </a:extLst>
          </p:cNvPr>
          <p:cNvSpPr txBox="1"/>
          <p:nvPr/>
        </p:nvSpPr>
        <p:spPr>
          <a:xfrm>
            <a:off x="349056" y="3114791"/>
            <a:ext cx="260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교통량 상위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정류장과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반경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300m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이내 도로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FEBC41-6745-49BA-97CE-A9E4C7EE8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83" t="35555" r="33834" b="15556"/>
          <a:stretch/>
        </p:blipFill>
        <p:spPr>
          <a:xfrm>
            <a:off x="3232822" y="3706637"/>
            <a:ext cx="3089275" cy="297218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7C540F-B094-4EBE-8C90-BD3247BFB6F0}"/>
              </a:ext>
            </a:extLst>
          </p:cNvPr>
          <p:cNvSpPr txBox="1"/>
          <p:nvPr/>
        </p:nvSpPr>
        <p:spPr>
          <a:xfrm>
            <a:off x="3216108" y="3073834"/>
            <a:ext cx="260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교통량 하위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정류장과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반경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300m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이내 도로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2E3DBA4-EBBB-4ED9-9822-8FC393E6E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29" t="26431" r="40390" b="24148"/>
          <a:stretch/>
        </p:blipFill>
        <p:spPr>
          <a:xfrm>
            <a:off x="135563" y="3699566"/>
            <a:ext cx="3059431" cy="2944761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613AFCDF-49AB-45B7-ABD8-5BA24598A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8" y="1740152"/>
            <a:ext cx="412297" cy="3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7D3B14B-4B97-4018-A858-D8B4C5A2C0D1}"/>
              </a:ext>
            </a:extLst>
          </p:cNvPr>
          <p:cNvSpPr txBox="1"/>
          <p:nvPr/>
        </p:nvSpPr>
        <p:spPr>
          <a:xfrm>
            <a:off x="1179435" y="1736288"/>
            <a:ext cx="260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시각화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6D5883-F38F-4722-83DD-B44B449F15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917" t="26431" r="31417" b="24193"/>
          <a:stretch/>
        </p:blipFill>
        <p:spPr>
          <a:xfrm>
            <a:off x="5824290" y="1059356"/>
            <a:ext cx="3089275" cy="299308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1639481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208EE-A3DC-405F-B4BB-A6D396929F61}"/>
              </a:ext>
            </a:extLst>
          </p:cNvPr>
          <p:cNvSpPr/>
          <p:nvPr/>
        </p:nvSpPr>
        <p:spPr>
          <a:xfrm>
            <a:off x="1719270" y="1161283"/>
            <a:ext cx="4762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미세먼지 저감효과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268D2D-888D-424D-BED2-DDF681A76020}"/>
              </a:ext>
            </a:extLst>
          </p:cNvPr>
          <p:cNvSpPr/>
          <p:nvPr/>
        </p:nvSpPr>
        <p:spPr>
          <a:xfrm>
            <a:off x="627684" y="1147555"/>
            <a:ext cx="1091586" cy="4562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요인</a:t>
            </a:r>
            <a:r>
              <a:rPr lang="en-US" altLang="ko-KR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1 </a:t>
            </a:r>
            <a:endParaRPr lang="ko-KR" altLang="en-US" sz="2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2C92AB-B33E-427D-9DF8-93F76AAD35CB}"/>
              </a:ext>
            </a:extLst>
          </p:cNvPr>
          <p:cNvSpPr/>
          <p:nvPr/>
        </p:nvSpPr>
        <p:spPr>
          <a:xfrm>
            <a:off x="1031205" y="1732751"/>
            <a:ext cx="3032795" cy="404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결과 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E88FCF4C-1264-4542-B8D9-9CA1BA0E4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3" y="1698629"/>
            <a:ext cx="412297" cy="3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031005-A11F-4CCA-88A6-B8D68CDC9C4A}"/>
              </a:ext>
            </a:extLst>
          </p:cNvPr>
          <p:cNvSpPr/>
          <p:nvPr/>
        </p:nvSpPr>
        <p:spPr>
          <a:xfrm>
            <a:off x="1173477" y="4857976"/>
            <a:ext cx="2180524" cy="3567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C99FBC-A976-4286-9C05-379071CD0770}"/>
              </a:ext>
            </a:extLst>
          </p:cNvPr>
          <p:cNvSpPr/>
          <p:nvPr/>
        </p:nvSpPr>
        <p:spPr>
          <a:xfrm>
            <a:off x="1343753" y="4882812"/>
            <a:ext cx="272024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군집별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버스정류소 개수</a:t>
            </a:r>
            <a:endParaRPr lang="en-US" altLang="ko-KR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0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  732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3 :   143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1 :     37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2 :       7 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A5BA40-9E4B-4D81-BDBF-79104F904236}"/>
              </a:ext>
            </a:extLst>
          </p:cNvPr>
          <p:cNvSpPr/>
          <p:nvPr/>
        </p:nvSpPr>
        <p:spPr>
          <a:xfrm>
            <a:off x="5559138" y="1954925"/>
            <a:ext cx="1359601" cy="3812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Cluster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CD01EC-F280-447E-A3BC-A5073A5AFA49}"/>
              </a:ext>
            </a:extLst>
          </p:cNvPr>
          <p:cNvSpPr/>
          <p:nvPr/>
        </p:nvSpPr>
        <p:spPr>
          <a:xfrm>
            <a:off x="5534092" y="1300758"/>
            <a:ext cx="1391601" cy="355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2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EAA47B-45E0-4EF8-AC2B-B6F52CA9A0A3}"/>
              </a:ext>
            </a:extLst>
          </p:cNvPr>
          <p:cNvSpPr/>
          <p:nvPr/>
        </p:nvSpPr>
        <p:spPr>
          <a:xfrm>
            <a:off x="5579962" y="3266597"/>
            <a:ext cx="1434618" cy="39118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697B53-5163-4724-8835-343DD856A3F1}"/>
              </a:ext>
            </a:extLst>
          </p:cNvPr>
          <p:cNvSpPr/>
          <p:nvPr/>
        </p:nvSpPr>
        <p:spPr>
          <a:xfrm>
            <a:off x="5579962" y="2634800"/>
            <a:ext cx="1391601" cy="3688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3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723236-1F87-4543-BE6F-8E1858BE596C}"/>
              </a:ext>
            </a:extLst>
          </p:cNvPr>
          <p:cNvSpPr/>
          <p:nvPr/>
        </p:nvSpPr>
        <p:spPr>
          <a:xfrm rot="16200000">
            <a:off x="4657810" y="2060128"/>
            <a:ext cx="1107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노출지수</a:t>
            </a:r>
            <a:endParaRPr lang="en-US" altLang="ko-KR" sz="16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3" name="그래픽 22" descr="위쪽 화살표 윤곽선">
            <a:extLst>
              <a:ext uri="{FF2B5EF4-FFF2-40B4-BE49-F238E27FC236}">
                <a16:creationId xmlns:a16="http://schemas.microsoft.com/office/drawing/2014/main" id="{BF258122-D14F-462B-959F-49003BAD4C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8793" y="1406305"/>
            <a:ext cx="584775" cy="665768"/>
          </a:xfrm>
          <a:prstGeom prst="rect">
            <a:avLst/>
          </a:prstGeom>
        </p:spPr>
      </p:pic>
      <p:pic>
        <p:nvPicPr>
          <p:cNvPr id="24" name="그래픽 23" descr="위쪽 화살표 윤곽선">
            <a:extLst>
              <a:ext uri="{FF2B5EF4-FFF2-40B4-BE49-F238E27FC236}">
                <a16:creationId xmlns:a16="http://schemas.microsoft.com/office/drawing/2014/main" id="{4402632B-FCA8-4D88-8187-BAB743182C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848793" y="2891199"/>
            <a:ext cx="655040" cy="74576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04C2F2-7CEE-4541-AB12-5B53B4422F11}"/>
              </a:ext>
            </a:extLst>
          </p:cNvPr>
          <p:cNvSpPr/>
          <p:nvPr/>
        </p:nvSpPr>
        <p:spPr>
          <a:xfrm rot="16200000">
            <a:off x="4589943" y="1611178"/>
            <a:ext cx="726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C918A1-D44B-42A6-AC91-20A97DDB5CD7}"/>
              </a:ext>
            </a:extLst>
          </p:cNvPr>
          <p:cNvSpPr/>
          <p:nvPr/>
        </p:nvSpPr>
        <p:spPr>
          <a:xfrm rot="16200000">
            <a:off x="4624278" y="2956219"/>
            <a:ext cx="726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DB5D31-6ACD-4ECF-9FB6-815A842C3BE2}"/>
              </a:ext>
            </a:extLst>
          </p:cNvPr>
          <p:cNvSpPr/>
          <p:nvPr/>
        </p:nvSpPr>
        <p:spPr>
          <a:xfrm>
            <a:off x="7026217" y="1246400"/>
            <a:ext cx="3032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노출지수 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  </a:t>
            </a:r>
            <a:endParaRPr lang="en-US" altLang="ko-KR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686026-EF86-4B17-AE25-905D0EA3BE02}"/>
              </a:ext>
            </a:extLst>
          </p:cNvPr>
          <p:cNvSpPr/>
          <p:nvPr/>
        </p:nvSpPr>
        <p:spPr>
          <a:xfrm>
            <a:off x="7044108" y="1859580"/>
            <a:ext cx="3032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노출지수 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</a:t>
            </a:r>
            <a:endParaRPr lang="en-US" altLang="ko-KR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E39268-4407-4F9A-AF52-D3460A6EECB3}"/>
              </a:ext>
            </a:extLst>
          </p:cNvPr>
          <p:cNvSpPr/>
          <p:nvPr/>
        </p:nvSpPr>
        <p:spPr>
          <a:xfrm>
            <a:off x="7085045" y="2555511"/>
            <a:ext cx="3032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노출지수 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</a:t>
            </a:r>
            <a:endParaRPr lang="en-US" altLang="ko-KR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5D07FA-F14C-4021-8DB9-307BB6C102E7}"/>
              </a:ext>
            </a:extLst>
          </p:cNvPr>
          <p:cNvSpPr/>
          <p:nvPr/>
        </p:nvSpPr>
        <p:spPr>
          <a:xfrm>
            <a:off x="7143798" y="3154846"/>
            <a:ext cx="3032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노출지수 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</a:t>
            </a:r>
            <a:endParaRPr lang="en-US" altLang="ko-KR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CC447-1CF3-4DBE-B625-C246B5DD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08" y="2434093"/>
            <a:ext cx="4078503" cy="21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F108CB-9D8A-4FD0-BB61-E8229A1A403E}"/>
              </a:ext>
            </a:extLst>
          </p:cNvPr>
          <p:cNvSpPr/>
          <p:nvPr/>
        </p:nvSpPr>
        <p:spPr>
          <a:xfrm>
            <a:off x="7085045" y="1524594"/>
            <a:ext cx="303279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3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수원역</a:t>
            </a:r>
            <a:r>
              <a:rPr lang="en-US" altLang="ko-KR" sz="13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.AK</a:t>
            </a:r>
            <a:r>
              <a:rPr lang="ko-KR" altLang="en-US" sz="13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플라자</a:t>
            </a:r>
            <a:r>
              <a:rPr lang="en-US" altLang="ko-KR" sz="13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b="0" i="0" dirty="0" err="1">
                <a:solidFill>
                  <a:schemeClr val="accent3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매산시장</a:t>
            </a:r>
            <a:endParaRPr lang="en-US" altLang="ko-KR" sz="1300" kern="0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4AAD34-83AC-4B32-B9BC-91CE43A04358}"/>
              </a:ext>
            </a:extLst>
          </p:cNvPr>
          <p:cNvSpPr/>
          <p:nvPr/>
        </p:nvSpPr>
        <p:spPr>
          <a:xfrm>
            <a:off x="7085045" y="2133755"/>
            <a:ext cx="303279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3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수원시청역</a:t>
            </a:r>
            <a:r>
              <a:rPr lang="en-US" altLang="ko-KR" sz="13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300" b="0" i="0" dirty="0" err="1">
                <a:solidFill>
                  <a:schemeClr val="accent3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번출구</a:t>
            </a:r>
            <a:r>
              <a:rPr lang="en-US" altLang="ko-KR" sz="13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3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국민연금공단</a:t>
            </a:r>
            <a:endParaRPr lang="en-US" altLang="ko-KR" sz="1300" kern="0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ED1C9D-E58D-4C99-BAAF-97DB125FA512}"/>
              </a:ext>
            </a:extLst>
          </p:cNvPr>
          <p:cNvSpPr/>
          <p:nvPr/>
        </p:nvSpPr>
        <p:spPr>
          <a:xfrm>
            <a:off x="7143797" y="2821079"/>
            <a:ext cx="303279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300" kern="0" dirty="0" err="1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고색역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경기소방본부</a:t>
            </a:r>
            <a:endParaRPr lang="en-US" altLang="ko-KR" sz="1300" kern="0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512D0F-7070-4EFA-A6B3-D46F39ADB2BA}"/>
              </a:ext>
            </a:extLst>
          </p:cNvPr>
          <p:cNvSpPr/>
          <p:nvPr/>
        </p:nvSpPr>
        <p:spPr>
          <a:xfrm>
            <a:off x="7138147" y="3412848"/>
            <a:ext cx="303279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삼성전자 </a:t>
            </a:r>
            <a:r>
              <a:rPr lang="ko-KR" altLang="en-US" sz="1300" kern="0" dirty="0" err="1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중앙문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수원가구거리</a:t>
            </a:r>
            <a:endParaRPr lang="en-US" altLang="ko-KR" sz="1300" kern="0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540A3A41-EE7C-4B2E-8D24-279E432E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755497" y="1165222"/>
            <a:ext cx="548229" cy="7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AD2541A0-387C-496A-8B1F-67B0D6F6C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780006" y="1798610"/>
            <a:ext cx="548228" cy="7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A566A785-266C-45AB-8B5F-B56A765E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836529" y="2490725"/>
            <a:ext cx="522899" cy="72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DA0CF51F-028F-46D6-8167-B869CBAE1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874625" y="3107736"/>
            <a:ext cx="512908" cy="7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67CCC7-DA97-4E4A-AA40-DB7BDB5EA93B}"/>
              </a:ext>
            </a:extLst>
          </p:cNvPr>
          <p:cNvSpPr/>
          <p:nvPr/>
        </p:nvSpPr>
        <p:spPr>
          <a:xfrm>
            <a:off x="10577315" y="1364956"/>
            <a:ext cx="1121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8EC282-5CF5-4019-AC83-7C28B7226CF7}"/>
              </a:ext>
            </a:extLst>
          </p:cNvPr>
          <p:cNvSpPr/>
          <p:nvPr/>
        </p:nvSpPr>
        <p:spPr>
          <a:xfrm>
            <a:off x="10599926" y="1935038"/>
            <a:ext cx="1121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7.5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6FCEE4E-641A-42DA-811B-AC7712A9D95F}"/>
              </a:ext>
            </a:extLst>
          </p:cNvPr>
          <p:cNvSpPr/>
          <p:nvPr/>
        </p:nvSpPr>
        <p:spPr>
          <a:xfrm>
            <a:off x="10800835" y="2672822"/>
            <a:ext cx="1121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1DFEA9-4DF9-4066-B3BD-0E19F5A9559C}"/>
              </a:ext>
            </a:extLst>
          </p:cNvPr>
          <p:cNvSpPr/>
          <p:nvPr/>
        </p:nvSpPr>
        <p:spPr>
          <a:xfrm>
            <a:off x="10628555" y="3257676"/>
            <a:ext cx="1121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2.5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9EF38F6-0B8A-4C8F-8722-6EE78636DE12}"/>
              </a:ext>
            </a:extLst>
          </p:cNvPr>
          <p:cNvCxnSpPr>
            <a:cxnSpLocks/>
          </p:cNvCxnSpPr>
          <p:nvPr/>
        </p:nvCxnSpPr>
        <p:spPr>
          <a:xfrm>
            <a:off x="4610693" y="1364956"/>
            <a:ext cx="0" cy="5241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0C0780-DE3B-4A7E-B977-2A4521A061B3}"/>
              </a:ext>
            </a:extLst>
          </p:cNvPr>
          <p:cNvSpPr/>
          <p:nvPr/>
        </p:nvSpPr>
        <p:spPr>
          <a:xfrm>
            <a:off x="7138147" y="4420923"/>
            <a:ext cx="3032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 내 </a:t>
            </a:r>
            <a:r>
              <a:rPr lang="en-US" altLang="ko-KR" sz="16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점수 조정</a:t>
            </a:r>
            <a:endParaRPr lang="en-US" altLang="ko-KR" sz="1600" kern="0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9F3510CB-84FD-4A9D-846F-E1D2BD1A0A1A}"/>
              </a:ext>
            </a:extLst>
          </p:cNvPr>
          <p:cNvSpPr/>
          <p:nvPr/>
        </p:nvSpPr>
        <p:spPr>
          <a:xfrm rot="5400000">
            <a:off x="7942646" y="2046404"/>
            <a:ext cx="436454" cy="4129747"/>
          </a:xfrm>
          <a:prstGeom prst="rightBrace">
            <a:avLst>
              <a:gd name="adj1" fmla="val 8333"/>
              <a:gd name="adj2" fmla="val 4975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8A7509-DD08-45FD-8ED2-66BCD7ECA00E}"/>
              </a:ext>
            </a:extLst>
          </p:cNvPr>
          <p:cNvSpPr/>
          <p:nvPr/>
        </p:nvSpPr>
        <p:spPr>
          <a:xfrm>
            <a:off x="4701176" y="5051687"/>
            <a:ext cx="3944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방법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군집 내 버스정류소의 개수로 서열화</a:t>
            </a:r>
            <a:endParaRPr lang="en-US" altLang="ko-KR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E2816AB-1DF7-4F33-B1C1-EFD31A19028C}"/>
              </a:ext>
            </a:extLst>
          </p:cNvPr>
          <p:cNvSpPr/>
          <p:nvPr/>
        </p:nvSpPr>
        <p:spPr>
          <a:xfrm>
            <a:off x="5157387" y="5581369"/>
            <a:ext cx="982763" cy="2306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2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BF9BA38-9DF6-4ADC-AD11-2A79861FF391}"/>
              </a:ext>
            </a:extLst>
          </p:cNvPr>
          <p:cNvSpPr/>
          <p:nvPr/>
        </p:nvSpPr>
        <p:spPr>
          <a:xfrm>
            <a:off x="6105200" y="5544130"/>
            <a:ext cx="19164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정류소 개수 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6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endParaRPr lang="en-US" altLang="ko-KR" sz="16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189790-0F66-4754-BC76-E01DDE1E4408}"/>
              </a:ext>
            </a:extLst>
          </p:cNvPr>
          <p:cNvSpPr/>
          <p:nvPr/>
        </p:nvSpPr>
        <p:spPr>
          <a:xfrm>
            <a:off x="4701176" y="5943728"/>
            <a:ext cx="4288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미세먼지노출지수에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따라 내림차순으로 순위 지정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latinLnBrk="0">
              <a:defRPr/>
            </a:pPr>
            <a:r>
              <a:rPr lang="ko-KR" altLang="en-US" sz="16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군집별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점수 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(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순위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군집내 개수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B6A6647-70E9-4410-B048-46AF05587986}"/>
              </a:ext>
            </a:extLst>
          </p:cNvPr>
          <p:cNvSpPr/>
          <p:nvPr/>
        </p:nvSpPr>
        <p:spPr>
          <a:xfrm>
            <a:off x="10292564" y="4391924"/>
            <a:ext cx="1094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  <a:r>
              <a:rPr lang="en-US" altLang="ko-KR" sz="16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</p:txBody>
      </p:sp>
      <p:pic>
        <p:nvPicPr>
          <p:cNvPr id="53" name="그래픽 52" descr="오른쪽 화살표 단색으로 채워진">
            <a:extLst>
              <a:ext uri="{FF2B5EF4-FFF2-40B4-BE49-F238E27FC236}">
                <a16:creationId xmlns:a16="http://schemas.microsoft.com/office/drawing/2014/main" id="{13D2274B-B412-4C3B-B2C5-C455A8B092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08646" y="5400152"/>
            <a:ext cx="561520" cy="5615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54BD1D-CA15-4CEE-9D5C-14AC3335AB1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083" t="42579" r="73681" b="35536"/>
          <a:stretch/>
        </p:blipFill>
        <p:spPr>
          <a:xfrm>
            <a:off x="9716783" y="4739898"/>
            <a:ext cx="851013" cy="18917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D1F5A9-732E-4E72-B50A-8B49D21AA0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7534" t="42158" r="35167" b="35959"/>
          <a:stretch/>
        </p:blipFill>
        <p:spPr>
          <a:xfrm>
            <a:off x="10596599" y="4714655"/>
            <a:ext cx="1121737" cy="18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75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208EE-A3DC-405F-B4BB-A6D396929F61}"/>
              </a:ext>
            </a:extLst>
          </p:cNvPr>
          <p:cNvSpPr/>
          <p:nvPr/>
        </p:nvSpPr>
        <p:spPr>
          <a:xfrm>
            <a:off x="1719270" y="1161283"/>
            <a:ext cx="3515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미세먼지 측정효과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268D2D-888D-424D-BED2-DDF681A76020}"/>
              </a:ext>
            </a:extLst>
          </p:cNvPr>
          <p:cNvSpPr/>
          <p:nvPr/>
        </p:nvSpPr>
        <p:spPr>
          <a:xfrm>
            <a:off x="627684" y="1147555"/>
            <a:ext cx="1091586" cy="4562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요인</a:t>
            </a:r>
            <a:r>
              <a:rPr lang="en-US" altLang="ko-KR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2 </a:t>
            </a:r>
            <a:endParaRPr lang="ko-KR" altLang="en-US" sz="2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래픽 10" descr="위쪽 화살표 단색으로 채워진">
            <a:extLst>
              <a:ext uri="{FF2B5EF4-FFF2-40B4-BE49-F238E27FC236}">
                <a16:creationId xmlns:a16="http://schemas.microsoft.com/office/drawing/2014/main" id="{D87F717B-9E5E-44A5-9EEA-2766112B9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2211" y="2915344"/>
            <a:ext cx="364776" cy="4252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A6B248-652F-422F-98AB-A19AB4260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48" t="37365" r="71219" b="40434"/>
          <a:stretch/>
        </p:blipFill>
        <p:spPr>
          <a:xfrm>
            <a:off x="6581433" y="1713392"/>
            <a:ext cx="931286" cy="14923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F54C2C-20DD-46E6-AE94-CFA649D5E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09" t="37365" r="41583" b="40434"/>
          <a:stretch/>
        </p:blipFill>
        <p:spPr>
          <a:xfrm>
            <a:off x="7491083" y="5081441"/>
            <a:ext cx="762801" cy="15856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DAB26A-A557-453B-8501-1FFFECCD2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13" t="37365" r="47295" b="40434"/>
          <a:stretch/>
        </p:blipFill>
        <p:spPr>
          <a:xfrm>
            <a:off x="6762869" y="3392939"/>
            <a:ext cx="767909" cy="15534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5ED24CA-AB08-412E-A8B5-7F8EDFBF4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66" t="37365" r="52799" b="40434"/>
          <a:stretch/>
        </p:blipFill>
        <p:spPr>
          <a:xfrm>
            <a:off x="7507502" y="3395661"/>
            <a:ext cx="767909" cy="15459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CDA7F68-3EFA-4464-86B0-6EEF690AD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02" t="37365" r="58826" b="40434"/>
          <a:stretch/>
        </p:blipFill>
        <p:spPr>
          <a:xfrm>
            <a:off x="6819879" y="5084534"/>
            <a:ext cx="671204" cy="16205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0A5803A-E9AE-469A-A64D-6685CD187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21" t="37365" r="64142" b="40434"/>
          <a:stretch/>
        </p:blipFill>
        <p:spPr>
          <a:xfrm>
            <a:off x="7491083" y="1717424"/>
            <a:ext cx="967231" cy="1511523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8246DFA6-3B35-479B-AEF3-3F48D227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74" y="1855609"/>
            <a:ext cx="376805" cy="34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94103D-C5F9-4C0C-B8A1-91FCA8839A9A}"/>
              </a:ext>
            </a:extLst>
          </p:cNvPr>
          <p:cNvSpPr/>
          <p:nvPr/>
        </p:nvSpPr>
        <p:spPr>
          <a:xfrm>
            <a:off x="1361879" y="1863734"/>
            <a:ext cx="3677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Modeling </a:t>
            </a:r>
            <a:r>
              <a:rPr lang="ko-KR" altLang="en-US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방법 및 </a:t>
            </a:r>
            <a:r>
              <a:rPr lang="en-US" altLang="ko-KR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</a:t>
            </a:r>
            <a:r>
              <a:rPr lang="ko-KR" altLang="en-US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선정 </a:t>
            </a:r>
            <a:endParaRPr lang="en-US" altLang="ko-KR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액자 49">
            <a:extLst>
              <a:ext uri="{FF2B5EF4-FFF2-40B4-BE49-F238E27FC236}">
                <a16:creationId xmlns:a16="http://schemas.microsoft.com/office/drawing/2014/main" id="{B60EA00E-96B2-4D41-B82A-7F371086CC40}"/>
              </a:ext>
            </a:extLst>
          </p:cNvPr>
          <p:cNvSpPr/>
          <p:nvPr/>
        </p:nvSpPr>
        <p:spPr>
          <a:xfrm>
            <a:off x="6533434" y="1689192"/>
            <a:ext cx="1924880" cy="1618447"/>
          </a:xfrm>
          <a:prstGeom prst="frame">
            <a:avLst>
              <a:gd name="adj1" fmla="val 216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액자 50">
            <a:extLst>
              <a:ext uri="{FF2B5EF4-FFF2-40B4-BE49-F238E27FC236}">
                <a16:creationId xmlns:a16="http://schemas.microsoft.com/office/drawing/2014/main" id="{008F1381-516F-477C-A6FE-D86BABDFBC52}"/>
              </a:ext>
            </a:extLst>
          </p:cNvPr>
          <p:cNvSpPr/>
          <p:nvPr/>
        </p:nvSpPr>
        <p:spPr>
          <a:xfrm>
            <a:off x="6817961" y="5049192"/>
            <a:ext cx="1472448" cy="1415823"/>
          </a:xfrm>
          <a:prstGeom prst="frame">
            <a:avLst>
              <a:gd name="adj1" fmla="val 216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3358906-5801-44B8-AA22-7060BBBBF938}"/>
              </a:ext>
            </a:extLst>
          </p:cNvPr>
          <p:cNvCxnSpPr/>
          <p:nvPr/>
        </p:nvCxnSpPr>
        <p:spPr>
          <a:xfrm>
            <a:off x="6319520" y="1863734"/>
            <a:ext cx="73381" cy="4841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3CD6A2A-0A92-4218-A478-11B6DEF3EF56}"/>
              </a:ext>
            </a:extLst>
          </p:cNvPr>
          <p:cNvSpPr/>
          <p:nvPr/>
        </p:nvSpPr>
        <p:spPr>
          <a:xfrm>
            <a:off x="174875" y="2396377"/>
            <a:ext cx="6095005" cy="9222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A59A0D-FB99-46D0-9FB8-18EEA8B0464F}"/>
              </a:ext>
            </a:extLst>
          </p:cNvPr>
          <p:cNvSpPr/>
          <p:nvPr/>
        </p:nvSpPr>
        <p:spPr>
          <a:xfrm>
            <a:off x="180789" y="2420000"/>
            <a:ext cx="65613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버스 정류장의 목적 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500" b="0" i="0" dirty="0">
                <a:solidFill>
                  <a:srgbClr val="0033C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등 대기오염 물질  수집 및 정보제공</a:t>
            </a:r>
            <a:endParaRPr lang="en-US" altLang="ko-KR" sz="1500" dirty="0">
              <a:solidFill>
                <a:srgbClr val="0033C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500" dirty="0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ko-KR" altLang="en-US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 인구</a:t>
            </a:r>
            <a:r>
              <a:rPr lang="en-US" altLang="ko-KR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거주인구</a:t>
            </a:r>
            <a:r>
              <a:rPr lang="ko-KR" altLang="en-US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많은 곳에 설치했을 때  정보 제공 효과 </a:t>
            </a:r>
            <a:r>
              <a:rPr lang="en-US" altLang="ko-KR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</a:t>
            </a:r>
            <a:r>
              <a:rPr lang="ko-KR" altLang="en-US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893280E-C84D-4AD0-91CE-71C0A39AB800}"/>
              </a:ext>
            </a:extLst>
          </p:cNvPr>
          <p:cNvSpPr/>
          <p:nvPr/>
        </p:nvSpPr>
        <p:spPr>
          <a:xfrm>
            <a:off x="228203" y="3349742"/>
            <a:ext cx="58993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-Modeling</a:t>
            </a:r>
            <a:r>
              <a:rPr lang="ko-KR" altLang="en-US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방법</a:t>
            </a:r>
            <a:endParaRPr lang="en-US" altLang="ko-KR" sz="1500" dirty="0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관련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 후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버스정류장 기준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K-means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클러스터링</a:t>
            </a:r>
            <a:endParaRPr lang="en-US" altLang="ko-KR" sz="15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2)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유동인구가 많은 군집별로 높은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점수 부여 </a:t>
            </a:r>
            <a:endParaRPr lang="en-US" altLang="ko-KR" sz="1500" dirty="0">
              <a:solidFill>
                <a:srgbClr val="0033C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3)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군집 내에서 행정동 기준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인구밀도가 높은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정류소에 높은 점수 부여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1" name="그래픽 60" descr="위쪽 화살표 단색으로 채워진">
            <a:extLst>
              <a:ext uri="{FF2B5EF4-FFF2-40B4-BE49-F238E27FC236}">
                <a16:creationId xmlns:a16="http://schemas.microsoft.com/office/drawing/2014/main" id="{67BA81B4-1E1C-4E0E-95E2-280A14B943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5340" y="2882319"/>
            <a:ext cx="377497" cy="377497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E2726A-3555-4452-B19E-A919C538DF20}"/>
              </a:ext>
            </a:extLst>
          </p:cNvPr>
          <p:cNvSpPr/>
          <p:nvPr/>
        </p:nvSpPr>
        <p:spPr>
          <a:xfrm>
            <a:off x="201490" y="4513199"/>
            <a:ext cx="589935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데이터</a:t>
            </a:r>
            <a:endParaRPr lang="en-US" altLang="ko-KR" sz="1500" dirty="0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 관련</a:t>
            </a:r>
            <a:endParaRPr lang="en-US" altLang="ko-KR" sz="15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: 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평일</a:t>
            </a: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전체추정교통량</a:t>
            </a: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버스추정교통량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23)</a:t>
            </a:r>
          </a:p>
          <a:p>
            <a:pPr latinLnBrk="0">
              <a:defRPr/>
            </a:pP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버스승하차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2~6)</a:t>
            </a:r>
          </a:p>
          <a:p>
            <a:pPr latinLnBrk="0">
              <a:defRPr/>
            </a:pP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평일</a:t>
            </a: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주말유동인구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16)</a:t>
            </a:r>
          </a:p>
          <a:p>
            <a:pPr latinLnBrk="0">
              <a:defRPr/>
            </a:pP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평일 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혼잡빈도강도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24~25)</a:t>
            </a:r>
          </a:p>
          <a:p>
            <a:pPr latinLnBrk="0">
              <a:defRPr/>
            </a:pPr>
            <a:endParaRPr lang="en-US" altLang="ko-KR" sz="1300" kern="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latinLnBrk="0">
              <a:defRPr/>
            </a:pP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2) 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거주 인구 관련</a:t>
            </a:r>
            <a:endParaRPr lang="en-US" altLang="ko-KR" sz="15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latinLnBrk="0">
              <a:defRPr/>
            </a:pP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: 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동별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인구</a:t>
            </a: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면적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수원시 통계 데이터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  </a:t>
            </a:r>
          </a:p>
          <a:p>
            <a:pPr latinLnBrk="0">
              <a:defRPr/>
            </a:pPr>
            <a:endParaRPr lang="ko-KR" altLang="en-US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A27A6FF-956E-416C-98FF-C9D6C0444610}"/>
              </a:ext>
            </a:extLst>
          </p:cNvPr>
          <p:cNvSpPr/>
          <p:nvPr/>
        </p:nvSpPr>
        <p:spPr>
          <a:xfrm>
            <a:off x="7145113" y="1134111"/>
            <a:ext cx="4288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 관련 </a:t>
            </a:r>
            <a:r>
              <a:rPr lang="en-US" altLang="ko-KR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  </a:t>
            </a:r>
            <a:r>
              <a:rPr lang="en-US" altLang="ko-KR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(5</a:t>
            </a:r>
            <a:r>
              <a: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정류소 예시</a:t>
            </a:r>
            <a:r>
              <a:rPr lang="en-US" altLang="ko-KR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69" name="Picture 6">
            <a:extLst>
              <a:ext uri="{FF2B5EF4-FFF2-40B4-BE49-F238E27FC236}">
                <a16:creationId xmlns:a16="http://schemas.microsoft.com/office/drawing/2014/main" id="{7FE050BA-5A97-4D61-AE6D-2D8A34FB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37" y="1165391"/>
            <a:ext cx="376805" cy="34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>
            <a:extLst>
              <a:ext uri="{FF2B5EF4-FFF2-40B4-BE49-F238E27FC236}">
                <a16:creationId xmlns:a16="http://schemas.microsoft.com/office/drawing/2014/main" id="{50602926-7477-4B58-8523-9A657F577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47858" y="2043818"/>
            <a:ext cx="507152" cy="70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33504F78-C5E8-493D-96DF-70FB2B038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24670" y="5361714"/>
            <a:ext cx="524079" cy="72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>
            <a:extLst>
              <a:ext uri="{FF2B5EF4-FFF2-40B4-BE49-F238E27FC236}">
                <a16:creationId xmlns:a16="http://schemas.microsoft.com/office/drawing/2014/main" id="{E7A3F4BD-AF7B-4895-85DD-59F6699F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69580" y="3774813"/>
            <a:ext cx="551519" cy="7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083B6D65-BF0A-4200-9D23-DBE8751BA514}"/>
              </a:ext>
            </a:extLst>
          </p:cNvPr>
          <p:cNvSpPr/>
          <p:nvPr/>
        </p:nvSpPr>
        <p:spPr>
          <a:xfrm>
            <a:off x="9516409" y="1935429"/>
            <a:ext cx="2397275" cy="9630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평일 추정  교통량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버스정류장 기준 </a:t>
            </a:r>
            <a:endParaRPr lang="en-US" altLang="ko-KR" sz="1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반경 </a:t>
            </a:r>
            <a:r>
              <a:rPr lang="en-US" altLang="ko-KR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500m </a:t>
            </a:r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내의</a:t>
            </a:r>
            <a:endParaRPr lang="en-US" altLang="ko-KR" sz="1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평일 추정 교통량</a:t>
            </a:r>
            <a:endParaRPr lang="en-US" altLang="ko-KR" sz="1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FD26EF3-DE30-489E-8A1D-D4D1A55F826D}"/>
              </a:ext>
            </a:extLst>
          </p:cNvPr>
          <p:cNvSpPr/>
          <p:nvPr/>
        </p:nvSpPr>
        <p:spPr>
          <a:xfrm>
            <a:off x="9502958" y="3645527"/>
            <a:ext cx="2500656" cy="10692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평일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주말 유동인구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 데이터</a:t>
            </a:r>
            <a:endParaRPr lang="en-US" altLang="ko-KR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50m X 50m 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격자 내에</a:t>
            </a:r>
            <a:endParaRPr lang="en-US" altLang="ko-KR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해당하는 버스정류소는 </a:t>
            </a:r>
            <a:endParaRPr lang="en-US" altLang="ko-KR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격자의 유동인구 값을 가짐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4225F47-5F7E-4BB4-BE36-8354744CE72E}"/>
              </a:ext>
            </a:extLst>
          </p:cNvPr>
          <p:cNvSpPr/>
          <p:nvPr/>
        </p:nvSpPr>
        <p:spPr>
          <a:xfrm>
            <a:off x="9573484" y="5167440"/>
            <a:ext cx="2359604" cy="13835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버스 </a:t>
            </a:r>
            <a:r>
              <a:rPr lang="ko-KR" altLang="en-US" sz="15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승하차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버스정류장 별 </a:t>
            </a:r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합계</a:t>
            </a:r>
            <a:endParaRPr lang="en-US" altLang="ko-KR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혼잡 빈도강도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정류장 기준 반경 </a:t>
            </a:r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500m 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</a:t>
            </a:r>
            <a:endParaRPr lang="en-US" altLang="ko-KR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평일 혼잡빈도 강도 합</a:t>
            </a: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CF47B2EC-1CE8-4040-B126-9D56BAAE03AA}"/>
              </a:ext>
            </a:extLst>
          </p:cNvPr>
          <p:cNvSpPr/>
          <p:nvPr/>
        </p:nvSpPr>
        <p:spPr>
          <a:xfrm>
            <a:off x="6723990" y="3376973"/>
            <a:ext cx="1566419" cy="1564674"/>
          </a:xfrm>
          <a:prstGeom prst="frame">
            <a:avLst>
              <a:gd name="adj1" fmla="val 216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212400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208EE-A3DC-405F-B4BB-A6D396929F61}"/>
              </a:ext>
            </a:extLst>
          </p:cNvPr>
          <p:cNvSpPr/>
          <p:nvPr/>
        </p:nvSpPr>
        <p:spPr>
          <a:xfrm>
            <a:off x="1719270" y="1161283"/>
            <a:ext cx="3515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미세먼지 측정효과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268D2D-888D-424D-BED2-DDF681A76020}"/>
              </a:ext>
            </a:extLst>
          </p:cNvPr>
          <p:cNvSpPr/>
          <p:nvPr/>
        </p:nvSpPr>
        <p:spPr>
          <a:xfrm>
            <a:off x="627684" y="1147555"/>
            <a:ext cx="1091586" cy="4562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요인</a:t>
            </a:r>
            <a:r>
              <a:rPr lang="en-US" altLang="ko-KR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2 </a:t>
            </a:r>
            <a:endParaRPr lang="ko-KR" altLang="en-US" sz="2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3" name="Picture 6">
            <a:extLst>
              <a:ext uri="{FF2B5EF4-FFF2-40B4-BE49-F238E27FC236}">
                <a16:creationId xmlns:a16="http://schemas.microsoft.com/office/drawing/2014/main" id="{4E4DEEDD-6D40-4DB1-A7B3-C81220937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3" y="1698629"/>
            <a:ext cx="412297" cy="3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DB5237-77E6-4A9C-B784-751FB66F66B4}"/>
              </a:ext>
            </a:extLst>
          </p:cNvPr>
          <p:cNvSpPr/>
          <p:nvPr/>
        </p:nvSpPr>
        <p:spPr>
          <a:xfrm>
            <a:off x="1031205" y="1732751"/>
            <a:ext cx="3032795" cy="404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결과 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447B9C-213B-448B-A11B-E0F8AAA69481}"/>
              </a:ext>
            </a:extLst>
          </p:cNvPr>
          <p:cNvSpPr/>
          <p:nvPr/>
        </p:nvSpPr>
        <p:spPr>
          <a:xfrm>
            <a:off x="826836" y="4398064"/>
            <a:ext cx="27202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&lt;k=5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T-SNE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 결과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AD22CA-93F6-4DB6-991F-8EBC28DF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3" y="2164245"/>
            <a:ext cx="3390878" cy="223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6065D7-2C01-4F1A-B8A2-C4554676C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17" t="49531" r="33333" b="27058"/>
          <a:stretch/>
        </p:blipFill>
        <p:spPr>
          <a:xfrm>
            <a:off x="4891893" y="1841338"/>
            <a:ext cx="5767459" cy="159056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90BCA1F-CC1B-4A50-B359-102F6DC981EB}"/>
              </a:ext>
            </a:extLst>
          </p:cNvPr>
          <p:cNvCxnSpPr>
            <a:cxnSpLocks/>
          </p:cNvCxnSpPr>
          <p:nvPr/>
        </p:nvCxnSpPr>
        <p:spPr>
          <a:xfrm>
            <a:off x="4326213" y="1622948"/>
            <a:ext cx="0" cy="5093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AD024B-B79E-4A54-B37D-D4B248550587}"/>
              </a:ext>
            </a:extLst>
          </p:cNvPr>
          <p:cNvSpPr/>
          <p:nvPr/>
        </p:nvSpPr>
        <p:spPr>
          <a:xfrm>
            <a:off x="1096697" y="4882812"/>
            <a:ext cx="2180524" cy="3567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389C6A-FA75-490D-9EB0-5B78D831C21C}"/>
              </a:ext>
            </a:extLst>
          </p:cNvPr>
          <p:cNvSpPr/>
          <p:nvPr/>
        </p:nvSpPr>
        <p:spPr>
          <a:xfrm>
            <a:off x="1173477" y="4890823"/>
            <a:ext cx="27202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군집별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버스정류소 개수</a:t>
            </a:r>
            <a:endParaRPr lang="en-US" altLang="ko-KR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b="1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0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  357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1 :   312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2 :   211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3 :     42 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4 :       6 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2D6F4AB6-1229-4738-BABC-7A61F9DAA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397" y="1281100"/>
            <a:ext cx="412297" cy="3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3DB8D3-21D0-45F4-8A2F-ECA98B052147}"/>
              </a:ext>
            </a:extLst>
          </p:cNvPr>
          <p:cNvSpPr/>
          <p:nvPr/>
        </p:nvSpPr>
        <p:spPr>
          <a:xfrm>
            <a:off x="5504246" y="1253348"/>
            <a:ext cx="3032795" cy="404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kern="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군집별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점수 부여 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래픽 20" descr="위쪽 화살표 윤곽선">
            <a:extLst>
              <a:ext uri="{FF2B5EF4-FFF2-40B4-BE49-F238E27FC236}">
                <a16:creationId xmlns:a16="http://schemas.microsoft.com/office/drawing/2014/main" id="{F384CA92-F8B0-4626-8A07-0A2C38443A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2387" y="3585576"/>
            <a:ext cx="757439" cy="86234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646A30-2894-402B-91FD-696ED5FA01B0}"/>
              </a:ext>
            </a:extLst>
          </p:cNvPr>
          <p:cNvSpPr/>
          <p:nvPr/>
        </p:nvSpPr>
        <p:spPr>
          <a:xfrm>
            <a:off x="4920037" y="3679777"/>
            <a:ext cx="1308465" cy="408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4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57A0CF-DEDC-4068-BA25-59D7A23D4E4F}"/>
              </a:ext>
            </a:extLst>
          </p:cNvPr>
          <p:cNvSpPr/>
          <p:nvPr/>
        </p:nvSpPr>
        <p:spPr>
          <a:xfrm>
            <a:off x="4931978" y="4296125"/>
            <a:ext cx="1359601" cy="3812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2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04CFC8-98B4-48A6-9717-6346073F7EE2}"/>
              </a:ext>
            </a:extLst>
          </p:cNvPr>
          <p:cNvSpPr/>
          <p:nvPr/>
        </p:nvSpPr>
        <p:spPr>
          <a:xfrm>
            <a:off x="4930197" y="4890823"/>
            <a:ext cx="1399157" cy="3688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231C75-FEEC-4B58-9130-52A708497517}"/>
              </a:ext>
            </a:extLst>
          </p:cNvPr>
          <p:cNvSpPr/>
          <p:nvPr/>
        </p:nvSpPr>
        <p:spPr>
          <a:xfrm>
            <a:off x="4933515" y="5496903"/>
            <a:ext cx="1391601" cy="3688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BF38DC-58A6-40EC-8EAA-1B3111F1C65C}"/>
              </a:ext>
            </a:extLst>
          </p:cNvPr>
          <p:cNvSpPr/>
          <p:nvPr/>
        </p:nvSpPr>
        <p:spPr>
          <a:xfrm>
            <a:off x="4945020" y="6089505"/>
            <a:ext cx="1434618" cy="39118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3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5" name="그래픽 44" descr="위쪽 화살표 윤곽선">
            <a:extLst>
              <a:ext uri="{FF2B5EF4-FFF2-40B4-BE49-F238E27FC236}">
                <a16:creationId xmlns:a16="http://schemas.microsoft.com/office/drawing/2014/main" id="{896FC0D4-9742-46EF-93D8-3104931AC4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212866" y="5618347"/>
            <a:ext cx="757439" cy="86234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AC769AB6-5816-4EEF-9036-5D20158DB9A5}"/>
              </a:ext>
            </a:extLst>
          </p:cNvPr>
          <p:cNvSpPr/>
          <p:nvPr/>
        </p:nvSpPr>
        <p:spPr>
          <a:xfrm rot="16200000">
            <a:off x="4051443" y="4783685"/>
            <a:ext cx="1107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  <a:endParaRPr lang="en-US" altLang="ko-KR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45638D-95E9-491E-94E7-8F6CB9941F9D}"/>
              </a:ext>
            </a:extLst>
          </p:cNvPr>
          <p:cNvSpPr/>
          <p:nvPr/>
        </p:nvSpPr>
        <p:spPr>
          <a:xfrm rot="16200000">
            <a:off x="4100253" y="3888902"/>
            <a:ext cx="726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9C2B17-69D0-483F-A296-2ECF57A566D5}"/>
              </a:ext>
            </a:extLst>
          </p:cNvPr>
          <p:cNvSpPr/>
          <p:nvPr/>
        </p:nvSpPr>
        <p:spPr>
          <a:xfrm rot="16200000">
            <a:off x="4126117" y="5718474"/>
            <a:ext cx="726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A40E96D-AD0A-4496-8055-E3D6803E1578}"/>
              </a:ext>
            </a:extLst>
          </p:cNvPr>
          <p:cNvSpPr/>
          <p:nvPr/>
        </p:nvSpPr>
        <p:spPr>
          <a:xfrm>
            <a:off x="6319165" y="3646747"/>
            <a:ext cx="377516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교통량, 유동인구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모두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10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수원역 </a:t>
            </a:r>
            <a:r>
              <a:rPr lang="ko-KR" altLang="en-US" sz="110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버스환승센터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10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1BFE012-8E27-45A4-BC97-00C454506258}"/>
              </a:ext>
            </a:extLst>
          </p:cNvPr>
          <p:cNvSpPr/>
          <p:nvPr/>
        </p:nvSpPr>
        <p:spPr>
          <a:xfrm>
            <a:off x="6408510" y="4242314"/>
            <a:ext cx="37751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아주대병원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광교더샵주상복합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10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C9C6A7-08F2-4885-B85B-863F80F9E2BC}"/>
              </a:ext>
            </a:extLst>
          </p:cNvPr>
          <p:cNvSpPr/>
          <p:nvPr/>
        </p:nvSpPr>
        <p:spPr>
          <a:xfrm>
            <a:off x="6379638" y="4811823"/>
            <a:ext cx="37751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          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승하차와 유동인구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</a:t>
            </a:r>
            <a:r>
              <a:rPr lang="ko-KR" altLang="en-US" sz="110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10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곡반중학교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남수원초등학교 </a:t>
            </a:r>
            <a:endParaRPr lang="en-US" altLang="ko-KR" sz="110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EA34525-9729-4771-92F9-A753DD0D88A6}"/>
              </a:ext>
            </a:extLst>
          </p:cNvPr>
          <p:cNvSpPr/>
          <p:nvPr/>
        </p:nvSpPr>
        <p:spPr>
          <a:xfrm>
            <a:off x="6379638" y="5461837"/>
            <a:ext cx="544748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평일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혼잡빈도강도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교통량,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버스승하차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유동인구        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x)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농수산물시장 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화서오거리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10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931A340-95E4-48FE-93F7-252F8A6893C4}"/>
              </a:ext>
            </a:extLst>
          </p:cNvPr>
          <p:cNvSpPr/>
          <p:nvPr/>
        </p:nvSpPr>
        <p:spPr>
          <a:xfrm>
            <a:off x="6439901" y="6119131"/>
            <a:ext cx="488192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교통량,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버스승하차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유동인구 모두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고등동사거리 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구운동하이마트</a:t>
            </a:r>
            <a:endParaRPr lang="en-US" altLang="ko-KR" sz="11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0CFA985-A5AC-488E-900A-C8F2D586CE4E}"/>
              </a:ext>
            </a:extLst>
          </p:cNvPr>
          <p:cNvSpPr/>
          <p:nvPr/>
        </p:nvSpPr>
        <p:spPr>
          <a:xfrm>
            <a:off x="8740228" y="3645092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C9C4F41-F5C0-454F-98CC-D8CD8A9C061A}"/>
              </a:ext>
            </a:extLst>
          </p:cNvPr>
          <p:cNvSpPr/>
          <p:nvPr/>
        </p:nvSpPr>
        <p:spPr>
          <a:xfrm>
            <a:off x="7995359" y="4226870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23CBFFB-8EF5-4CBB-A552-171928770DFB}"/>
              </a:ext>
            </a:extLst>
          </p:cNvPr>
          <p:cNvSpPr/>
          <p:nvPr/>
        </p:nvSpPr>
        <p:spPr>
          <a:xfrm>
            <a:off x="6879333" y="4807154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5D8B1B-F1D3-41E5-BBE1-02F6905E71FB}"/>
              </a:ext>
            </a:extLst>
          </p:cNvPr>
          <p:cNvSpPr/>
          <p:nvPr/>
        </p:nvSpPr>
        <p:spPr>
          <a:xfrm>
            <a:off x="7694628" y="5472260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E9D72B1-1C51-470C-9748-2E6DC445C225}"/>
              </a:ext>
            </a:extLst>
          </p:cNvPr>
          <p:cNvSpPr/>
          <p:nvPr/>
        </p:nvSpPr>
        <p:spPr>
          <a:xfrm>
            <a:off x="9019939" y="4220461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E253EF5-17C6-4382-9754-DF5007434FE9}"/>
              </a:ext>
            </a:extLst>
          </p:cNvPr>
          <p:cNvSpPr/>
          <p:nvPr/>
        </p:nvSpPr>
        <p:spPr>
          <a:xfrm>
            <a:off x="9165033" y="4820913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FDF0C4-388A-4B3C-9CE1-6C0D23DB1C39}"/>
              </a:ext>
            </a:extLst>
          </p:cNvPr>
          <p:cNvSpPr/>
          <p:nvPr/>
        </p:nvSpPr>
        <p:spPr>
          <a:xfrm>
            <a:off x="10183670" y="5461837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C611E6B-BD67-4E5C-85E2-DE32D0FC5BBA}"/>
              </a:ext>
            </a:extLst>
          </p:cNvPr>
          <p:cNvSpPr/>
          <p:nvPr/>
        </p:nvSpPr>
        <p:spPr>
          <a:xfrm>
            <a:off x="8878858" y="6108338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</a:t>
            </a:r>
          </a:p>
        </p:txBody>
      </p:sp>
      <p:pic>
        <p:nvPicPr>
          <p:cNvPr id="72" name="Picture 6">
            <a:extLst>
              <a:ext uri="{FF2B5EF4-FFF2-40B4-BE49-F238E27FC236}">
                <a16:creationId xmlns:a16="http://schemas.microsoft.com/office/drawing/2014/main" id="{8471D5CD-0C2D-4F43-98BA-A6A131B8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661893" y="3486116"/>
            <a:ext cx="391875" cy="5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58CAB4ED-7182-4EE0-81E1-BB2DFA3DD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57969" y="5315413"/>
            <a:ext cx="372820" cy="51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0D7A9765-BE47-4538-8575-1898C677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688957" y="4009976"/>
            <a:ext cx="391875" cy="5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D81D12A7-0E61-4E98-B1C5-518057FB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10090" y="4612728"/>
            <a:ext cx="403904" cy="55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CDD6CFFF-A6A6-45EB-B8C4-7A6B1A89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816478" y="5981404"/>
            <a:ext cx="396283" cy="5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E9EDE81-6243-4585-8679-9E2D21D6A914}"/>
              </a:ext>
            </a:extLst>
          </p:cNvPr>
          <p:cNvSpPr/>
          <p:nvPr/>
        </p:nvSpPr>
        <p:spPr>
          <a:xfrm>
            <a:off x="11154939" y="3516765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91B8258-1D34-4217-A84A-A37086F94DF4}"/>
              </a:ext>
            </a:extLst>
          </p:cNvPr>
          <p:cNvSpPr/>
          <p:nvPr/>
        </p:nvSpPr>
        <p:spPr>
          <a:xfrm>
            <a:off x="11286161" y="6029941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C04CEC-F336-465C-9615-32461597103A}"/>
              </a:ext>
            </a:extLst>
          </p:cNvPr>
          <p:cNvSpPr/>
          <p:nvPr/>
        </p:nvSpPr>
        <p:spPr>
          <a:xfrm>
            <a:off x="11225456" y="4068419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9D3E914-463E-4023-B288-2541D71B23D3}"/>
              </a:ext>
            </a:extLst>
          </p:cNvPr>
          <p:cNvSpPr/>
          <p:nvPr/>
        </p:nvSpPr>
        <p:spPr>
          <a:xfrm>
            <a:off x="11275159" y="5379927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CF4F908-E158-49ED-BA8C-B02ED85DBD62}"/>
              </a:ext>
            </a:extLst>
          </p:cNvPr>
          <p:cNvSpPr/>
          <p:nvPr/>
        </p:nvSpPr>
        <p:spPr>
          <a:xfrm>
            <a:off x="11251452" y="4695894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284043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208EE-A3DC-405F-B4BB-A6D396929F61}"/>
              </a:ext>
            </a:extLst>
          </p:cNvPr>
          <p:cNvSpPr/>
          <p:nvPr/>
        </p:nvSpPr>
        <p:spPr>
          <a:xfrm>
            <a:off x="1719270" y="1161283"/>
            <a:ext cx="3515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미세먼지 측정효과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268D2D-888D-424D-BED2-DDF681A76020}"/>
              </a:ext>
            </a:extLst>
          </p:cNvPr>
          <p:cNvSpPr/>
          <p:nvPr/>
        </p:nvSpPr>
        <p:spPr>
          <a:xfrm>
            <a:off x="627684" y="1147555"/>
            <a:ext cx="1091586" cy="4562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요인</a:t>
            </a:r>
            <a:r>
              <a:rPr lang="en-US" altLang="ko-KR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2 </a:t>
            </a:r>
            <a:endParaRPr lang="ko-KR" altLang="en-US" sz="2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3" name="Picture 6">
            <a:extLst>
              <a:ext uri="{FF2B5EF4-FFF2-40B4-BE49-F238E27FC236}">
                <a16:creationId xmlns:a16="http://schemas.microsoft.com/office/drawing/2014/main" id="{4E4DEEDD-6D40-4DB1-A7B3-C81220937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09" y="1976253"/>
            <a:ext cx="412297" cy="3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DB5237-77E6-4A9C-B784-751FB66F66B4}"/>
              </a:ext>
            </a:extLst>
          </p:cNvPr>
          <p:cNvSpPr/>
          <p:nvPr/>
        </p:nvSpPr>
        <p:spPr>
          <a:xfrm>
            <a:off x="5150806" y="1954846"/>
            <a:ext cx="30327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거주 인구 고려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래픽 20" descr="위쪽 화살표 윤곽선">
            <a:extLst>
              <a:ext uri="{FF2B5EF4-FFF2-40B4-BE49-F238E27FC236}">
                <a16:creationId xmlns:a16="http://schemas.microsoft.com/office/drawing/2014/main" id="{F384CA92-F8B0-4626-8A07-0A2C38443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68" y="2791843"/>
            <a:ext cx="757439" cy="86234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646A30-2894-402B-91FD-696ED5FA01B0}"/>
              </a:ext>
            </a:extLst>
          </p:cNvPr>
          <p:cNvSpPr/>
          <p:nvPr/>
        </p:nvSpPr>
        <p:spPr>
          <a:xfrm>
            <a:off x="913691" y="2845386"/>
            <a:ext cx="1308465" cy="408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4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57A0CF-DEDC-4068-BA25-59D7A23D4E4F}"/>
              </a:ext>
            </a:extLst>
          </p:cNvPr>
          <p:cNvSpPr/>
          <p:nvPr/>
        </p:nvSpPr>
        <p:spPr>
          <a:xfrm>
            <a:off x="903882" y="3680067"/>
            <a:ext cx="1359601" cy="3812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2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04CFC8-98B4-48A6-9717-6346073F7EE2}"/>
              </a:ext>
            </a:extLst>
          </p:cNvPr>
          <p:cNvSpPr/>
          <p:nvPr/>
        </p:nvSpPr>
        <p:spPr>
          <a:xfrm>
            <a:off x="908523" y="4455056"/>
            <a:ext cx="1399157" cy="3688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231C75-FEEC-4B58-9130-52A708497517}"/>
              </a:ext>
            </a:extLst>
          </p:cNvPr>
          <p:cNvSpPr/>
          <p:nvPr/>
        </p:nvSpPr>
        <p:spPr>
          <a:xfrm>
            <a:off x="923687" y="5223464"/>
            <a:ext cx="1391601" cy="3688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BF38DC-58A6-40EC-8EAA-1B3111F1C65C}"/>
              </a:ext>
            </a:extLst>
          </p:cNvPr>
          <p:cNvSpPr/>
          <p:nvPr/>
        </p:nvSpPr>
        <p:spPr>
          <a:xfrm>
            <a:off x="939745" y="5989439"/>
            <a:ext cx="1434618" cy="39118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3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5" name="그래픽 44" descr="위쪽 화살표 윤곽선">
            <a:extLst>
              <a:ext uri="{FF2B5EF4-FFF2-40B4-BE49-F238E27FC236}">
                <a16:creationId xmlns:a16="http://schemas.microsoft.com/office/drawing/2014/main" id="{896FC0D4-9742-46EF-93D8-3104931AC4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15047" y="5254922"/>
            <a:ext cx="757439" cy="86234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AC769AB6-5816-4EEF-9036-5D20158DB9A5}"/>
              </a:ext>
            </a:extLst>
          </p:cNvPr>
          <p:cNvSpPr/>
          <p:nvPr/>
        </p:nvSpPr>
        <p:spPr>
          <a:xfrm rot="16200000">
            <a:off x="64479" y="4313384"/>
            <a:ext cx="1107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  <a:endParaRPr lang="en-US" altLang="ko-KR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45638D-95E9-491E-94E7-8F6CB9941F9D}"/>
              </a:ext>
            </a:extLst>
          </p:cNvPr>
          <p:cNvSpPr/>
          <p:nvPr/>
        </p:nvSpPr>
        <p:spPr>
          <a:xfrm rot="16200000">
            <a:off x="63378" y="3098949"/>
            <a:ext cx="726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9C2B17-69D0-483F-A296-2ECF57A566D5}"/>
              </a:ext>
            </a:extLst>
          </p:cNvPr>
          <p:cNvSpPr/>
          <p:nvPr/>
        </p:nvSpPr>
        <p:spPr>
          <a:xfrm rot="16200000">
            <a:off x="143148" y="5328825"/>
            <a:ext cx="726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</a:t>
            </a:r>
          </a:p>
        </p:txBody>
      </p:sp>
      <p:pic>
        <p:nvPicPr>
          <p:cNvPr id="72" name="Picture 6">
            <a:extLst>
              <a:ext uri="{FF2B5EF4-FFF2-40B4-BE49-F238E27FC236}">
                <a16:creationId xmlns:a16="http://schemas.microsoft.com/office/drawing/2014/main" id="{8471D5CD-0C2D-4F43-98BA-A6A131B8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82555" y="2753221"/>
            <a:ext cx="391875" cy="5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58CAB4ED-7182-4EE0-81E1-BB2DFA3DD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80430" y="5148248"/>
            <a:ext cx="372820" cy="51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0D7A9765-BE47-4538-8575-1898C677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06789" y="3566986"/>
            <a:ext cx="391875" cy="5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D81D12A7-0E61-4E98-B1C5-518057FB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34285" y="4339626"/>
            <a:ext cx="403904" cy="55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CDD6CFFF-A6A6-45EB-B8C4-7A6B1A89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18932" y="5885245"/>
            <a:ext cx="396283" cy="5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E9EDE81-6243-4585-8679-9E2D21D6A914}"/>
              </a:ext>
            </a:extLst>
          </p:cNvPr>
          <p:cNvSpPr/>
          <p:nvPr/>
        </p:nvSpPr>
        <p:spPr>
          <a:xfrm>
            <a:off x="2717073" y="2814609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20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91B8258-1D34-4217-A84A-A37086F94DF4}"/>
              </a:ext>
            </a:extLst>
          </p:cNvPr>
          <p:cNvSpPr/>
          <p:nvPr/>
        </p:nvSpPr>
        <p:spPr>
          <a:xfrm>
            <a:off x="2873539" y="5942242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9D3E914-463E-4023-B288-2541D71B23D3}"/>
              </a:ext>
            </a:extLst>
          </p:cNvPr>
          <p:cNvSpPr/>
          <p:nvPr/>
        </p:nvSpPr>
        <p:spPr>
          <a:xfrm>
            <a:off x="2860371" y="5192192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CF4F908-E158-49ED-BA8C-B02ED85DBD62}"/>
              </a:ext>
            </a:extLst>
          </p:cNvPr>
          <p:cNvSpPr/>
          <p:nvPr/>
        </p:nvSpPr>
        <p:spPr>
          <a:xfrm>
            <a:off x="2831396" y="4402396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BC621C3-DB8D-4365-B507-941B2CDAC0F9}"/>
              </a:ext>
            </a:extLst>
          </p:cNvPr>
          <p:cNvSpPr/>
          <p:nvPr/>
        </p:nvSpPr>
        <p:spPr>
          <a:xfrm>
            <a:off x="2788039" y="3619614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20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A50B58-A605-48CF-8717-A0460B101820}"/>
              </a:ext>
            </a:extLst>
          </p:cNvPr>
          <p:cNvSpPr/>
          <p:nvPr/>
        </p:nvSpPr>
        <p:spPr>
          <a:xfrm flipV="1">
            <a:off x="708084" y="2556551"/>
            <a:ext cx="2768791" cy="457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4CD9A79-7FED-45A3-B643-FDBADA8DB5DF}"/>
              </a:ext>
            </a:extLst>
          </p:cNvPr>
          <p:cNvSpPr/>
          <p:nvPr/>
        </p:nvSpPr>
        <p:spPr>
          <a:xfrm>
            <a:off x="4429989" y="2526598"/>
            <a:ext cx="7343943" cy="457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F15FB3-38CB-4374-A1DB-7ED2A06B68BF}"/>
              </a:ext>
            </a:extLst>
          </p:cNvPr>
          <p:cNvSpPr/>
          <p:nvPr/>
        </p:nvSpPr>
        <p:spPr>
          <a:xfrm>
            <a:off x="1271641" y="2016682"/>
            <a:ext cx="30327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 인구 고려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D54494F-9542-40C3-8B86-335BF9C155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361" t="39785" r="68374" b="44850"/>
          <a:stretch/>
        </p:blipFill>
        <p:spPr>
          <a:xfrm>
            <a:off x="4585478" y="3504995"/>
            <a:ext cx="2695277" cy="1275358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1BB04E18-02E7-47E2-AAD1-64883505A300}"/>
              </a:ext>
            </a:extLst>
          </p:cNvPr>
          <p:cNvSpPr/>
          <p:nvPr/>
        </p:nvSpPr>
        <p:spPr>
          <a:xfrm>
            <a:off x="4533191" y="2797644"/>
            <a:ext cx="3260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  <a:r>
              <a:rPr lang="en-US" altLang="ko-KR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                   </a:t>
            </a:r>
            <a:r>
              <a:rPr lang="ko-KR" altLang="en-US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해당하는 </a:t>
            </a:r>
            <a:r>
              <a:rPr lang="en-US" altLang="ko-KR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정류소</a:t>
            </a:r>
            <a:endParaRPr lang="en-US" altLang="ko-KR" sz="14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4" name="그래픽 93" descr="위쪽 화살표 윤곽선">
            <a:extLst>
              <a:ext uri="{FF2B5EF4-FFF2-40B4-BE49-F238E27FC236}">
                <a16:creationId xmlns:a16="http://schemas.microsoft.com/office/drawing/2014/main" id="{9E96684B-0E4F-4F93-9CBA-924E4747F0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550759" y="3171510"/>
            <a:ext cx="757439" cy="1139657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46264CAA-AD19-4511-ADD0-DEC6D33D7932}"/>
              </a:ext>
            </a:extLst>
          </p:cNvPr>
          <p:cNvSpPr/>
          <p:nvPr/>
        </p:nvSpPr>
        <p:spPr>
          <a:xfrm>
            <a:off x="2902460" y="3819669"/>
            <a:ext cx="1735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2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유동인구가  같은 집단으로 분류됨</a:t>
            </a:r>
            <a:endParaRPr lang="en-US" altLang="ko-KR" sz="12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8FA9968E-6EF4-4D5D-9710-99FA60A43E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739" t="57516" r="63951" b="28164"/>
          <a:stretch/>
        </p:blipFill>
        <p:spPr>
          <a:xfrm>
            <a:off x="7340603" y="3570800"/>
            <a:ext cx="644712" cy="1204952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BD69101-8616-4379-8052-6A2CE73B1131}"/>
              </a:ext>
            </a:extLst>
          </p:cNvPr>
          <p:cNvSpPr/>
          <p:nvPr/>
        </p:nvSpPr>
        <p:spPr>
          <a:xfrm>
            <a:off x="5024080" y="2847482"/>
            <a:ext cx="826175" cy="2390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2          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1C0804D-7052-4CB3-B700-9BCE9A2A4C8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5346" t="46186" r="61373" b="50488"/>
          <a:stretch/>
        </p:blipFill>
        <p:spPr>
          <a:xfrm>
            <a:off x="7976897" y="3425498"/>
            <a:ext cx="2099850" cy="295776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2D9EB95E-C9C3-4A19-AACC-E90AD6A781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917" t="70841" r="61373" b="25562"/>
          <a:stretch/>
        </p:blipFill>
        <p:spPr>
          <a:xfrm>
            <a:off x="8037989" y="3741339"/>
            <a:ext cx="1988733" cy="31656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1F098A0B-1DB6-4B55-8186-D7B5EF52FAD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917" t="70841" r="61373" b="25562"/>
          <a:stretch/>
        </p:blipFill>
        <p:spPr>
          <a:xfrm>
            <a:off x="8094101" y="4026263"/>
            <a:ext cx="1914536" cy="30475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FE472B10-5524-47C6-B20F-96329A80ADD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435" t="63286" r="61373" b="32783"/>
          <a:stretch/>
        </p:blipFill>
        <p:spPr>
          <a:xfrm>
            <a:off x="8048474" y="4231145"/>
            <a:ext cx="1911225" cy="320371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77995ED3-5456-468B-B67C-3F8C8C937B3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435" t="63286" r="61373" b="32783"/>
          <a:stretch/>
        </p:blipFill>
        <p:spPr>
          <a:xfrm>
            <a:off x="8055282" y="4461418"/>
            <a:ext cx="1911225" cy="320370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FD8BD21-B8E2-479B-8317-370DE158E99A}"/>
              </a:ext>
            </a:extLst>
          </p:cNvPr>
          <p:cNvSpPr/>
          <p:nvPr/>
        </p:nvSpPr>
        <p:spPr>
          <a:xfrm>
            <a:off x="6249739" y="3167357"/>
            <a:ext cx="103101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정류소명</a:t>
            </a:r>
            <a:endParaRPr lang="en-US" altLang="ko-KR" sz="13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ECAAA02-65C2-4E55-8987-F930F697495D}"/>
              </a:ext>
            </a:extLst>
          </p:cNvPr>
          <p:cNvSpPr/>
          <p:nvPr/>
        </p:nvSpPr>
        <p:spPr>
          <a:xfrm>
            <a:off x="7817166" y="3166263"/>
            <a:ext cx="104271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300" kern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동별</a:t>
            </a:r>
            <a:r>
              <a:rPr lang="en-US" altLang="ko-KR" sz="13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3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</a:t>
            </a:r>
            <a:endParaRPr lang="en-US" altLang="ko-KR" sz="13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C724FFB-2476-4257-B554-B368CC5CB5B8}"/>
              </a:ext>
            </a:extLst>
          </p:cNvPr>
          <p:cNvSpPr/>
          <p:nvPr/>
        </p:nvSpPr>
        <p:spPr>
          <a:xfrm>
            <a:off x="7070945" y="3158859"/>
            <a:ext cx="103101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행정동</a:t>
            </a:r>
            <a:endParaRPr lang="en-US" altLang="ko-KR" sz="13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06BDB1F-E774-487B-BB59-D1264E26B5F3}"/>
              </a:ext>
            </a:extLst>
          </p:cNvPr>
          <p:cNvSpPr/>
          <p:nvPr/>
        </p:nvSpPr>
        <p:spPr>
          <a:xfrm>
            <a:off x="8399805" y="3153658"/>
            <a:ext cx="103101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면적</a:t>
            </a:r>
            <a:endParaRPr lang="en-US" altLang="ko-KR" sz="13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765B917-293F-4AF8-A117-8B2CF88F7908}"/>
              </a:ext>
            </a:extLst>
          </p:cNvPr>
          <p:cNvSpPr/>
          <p:nvPr/>
        </p:nvSpPr>
        <p:spPr>
          <a:xfrm>
            <a:off x="8984009" y="3142557"/>
            <a:ext cx="104271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3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</a:t>
            </a:r>
            <a:r>
              <a:rPr lang="en-US" altLang="ko-KR" sz="13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3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면적</a:t>
            </a:r>
            <a:endParaRPr lang="en-US" altLang="ko-KR" sz="13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5" name="액자 114">
            <a:extLst>
              <a:ext uri="{FF2B5EF4-FFF2-40B4-BE49-F238E27FC236}">
                <a16:creationId xmlns:a16="http://schemas.microsoft.com/office/drawing/2014/main" id="{A244EB30-8844-44A9-A62A-B64E6AF9675F}"/>
              </a:ext>
            </a:extLst>
          </p:cNvPr>
          <p:cNvSpPr/>
          <p:nvPr/>
        </p:nvSpPr>
        <p:spPr>
          <a:xfrm>
            <a:off x="7253221" y="3166263"/>
            <a:ext cx="754719" cy="1694074"/>
          </a:xfrm>
          <a:prstGeom prst="frame">
            <a:avLst>
              <a:gd name="adj1" fmla="val 216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6" name="액자 115">
            <a:extLst>
              <a:ext uri="{FF2B5EF4-FFF2-40B4-BE49-F238E27FC236}">
                <a16:creationId xmlns:a16="http://schemas.microsoft.com/office/drawing/2014/main" id="{3DE627F0-E7CF-4558-8ABB-8B5FF948BC94}"/>
              </a:ext>
            </a:extLst>
          </p:cNvPr>
          <p:cNvSpPr/>
          <p:nvPr/>
        </p:nvSpPr>
        <p:spPr>
          <a:xfrm>
            <a:off x="7992123" y="3159900"/>
            <a:ext cx="673783" cy="1718187"/>
          </a:xfrm>
          <a:prstGeom prst="frame">
            <a:avLst>
              <a:gd name="adj1" fmla="val 216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7" name="액자 116">
            <a:extLst>
              <a:ext uri="{FF2B5EF4-FFF2-40B4-BE49-F238E27FC236}">
                <a16:creationId xmlns:a16="http://schemas.microsoft.com/office/drawing/2014/main" id="{D68EE8A6-DBFA-4E57-B77D-95CF57989925}"/>
              </a:ext>
            </a:extLst>
          </p:cNvPr>
          <p:cNvSpPr/>
          <p:nvPr/>
        </p:nvSpPr>
        <p:spPr>
          <a:xfrm>
            <a:off x="8677042" y="3164042"/>
            <a:ext cx="421290" cy="1696296"/>
          </a:xfrm>
          <a:prstGeom prst="frame">
            <a:avLst>
              <a:gd name="adj1" fmla="val 216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5" name="액자 124">
            <a:extLst>
              <a:ext uri="{FF2B5EF4-FFF2-40B4-BE49-F238E27FC236}">
                <a16:creationId xmlns:a16="http://schemas.microsoft.com/office/drawing/2014/main" id="{64584D00-884F-4ACB-AF78-288F14D488CE}"/>
              </a:ext>
            </a:extLst>
          </p:cNvPr>
          <p:cNvSpPr/>
          <p:nvPr/>
        </p:nvSpPr>
        <p:spPr>
          <a:xfrm>
            <a:off x="4549650" y="3150075"/>
            <a:ext cx="5477072" cy="1728012"/>
          </a:xfrm>
          <a:prstGeom prst="frame">
            <a:avLst>
              <a:gd name="adj1" fmla="val 216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2" name="액자 121">
            <a:extLst>
              <a:ext uri="{FF2B5EF4-FFF2-40B4-BE49-F238E27FC236}">
                <a16:creationId xmlns:a16="http://schemas.microsoft.com/office/drawing/2014/main" id="{041BFC36-09CE-48A1-AB32-A6DB65510C35}"/>
              </a:ext>
            </a:extLst>
          </p:cNvPr>
          <p:cNvSpPr/>
          <p:nvPr/>
        </p:nvSpPr>
        <p:spPr>
          <a:xfrm>
            <a:off x="9072880" y="3161066"/>
            <a:ext cx="953842" cy="1717021"/>
          </a:xfrm>
          <a:prstGeom prst="frame">
            <a:avLst>
              <a:gd name="adj1" fmla="val 2162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26A3461D-284B-4B76-9B7B-6793039F8A61}"/>
              </a:ext>
            </a:extLst>
          </p:cNvPr>
          <p:cNvSpPr/>
          <p:nvPr/>
        </p:nvSpPr>
        <p:spPr>
          <a:xfrm>
            <a:off x="10272221" y="3434945"/>
            <a:ext cx="1647276" cy="7848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12F8DEE-3A3F-4E07-9357-983D2793A87E}"/>
              </a:ext>
            </a:extLst>
          </p:cNvPr>
          <p:cNvSpPr/>
          <p:nvPr/>
        </p:nvSpPr>
        <p:spPr>
          <a:xfrm>
            <a:off x="9902121" y="3458651"/>
            <a:ext cx="240023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5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</a:t>
            </a:r>
            <a:r>
              <a:rPr lang="en-US" altLang="ko-KR" sz="15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5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면적의 값이</a:t>
            </a:r>
            <a:endParaRPr lang="en-US" altLang="ko-KR" sz="15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5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높을 수록 </a:t>
            </a:r>
            <a:endParaRPr lang="en-US" altLang="ko-KR" sz="15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5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점수 부여 </a:t>
            </a:r>
            <a:endParaRPr lang="en-US" altLang="ko-KR" sz="15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9" name="Google Shape;99;p3">
            <a:extLst>
              <a:ext uri="{FF2B5EF4-FFF2-40B4-BE49-F238E27FC236}">
                <a16:creationId xmlns:a16="http://schemas.microsoft.com/office/drawing/2014/main" id="{B76BB7A7-0E86-45AE-A6A2-7EE127A7B79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-4770" r="53680" b="30707"/>
          <a:stretch/>
        </p:blipFill>
        <p:spPr>
          <a:xfrm>
            <a:off x="10065548" y="3235804"/>
            <a:ext cx="318103" cy="24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99;p3">
            <a:extLst>
              <a:ext uri="{FF2B5EF4-FFF2-40B4-BE49-F238E27FC236}">
                <a16:creationId xmlns:a16="http://schemas.microsoft.com/office/drawing/2014/main" id="{87285CC8-BA5A-48EA-9CBC-7718D9B17864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-4770" r="53680" b="30707"/>
          <a:stretch/>
        </p:blipFill>
        <p:spPr>
          <a:xfrm rot="10800000">
            <a:off x="11760445" y="3268107"/>
            <a:ext cx="318103" cy="24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818A6A4-7E1A-4665-BA1F-4FA33941E831}"/>
              </a:ext>
            </a:extLst>
          </p:cNvPr>
          <p:cNvSpPr/>
          <p:nvPr/>
        </p:nvSpPr>
        <p:spPr>
          <a:xfrm>
            <a:off x="4202132" y="5249870"/>
            <a:ext cx="610671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클러스터 내에서 인구</a:t>
            </a:r>
            <a:r>
              <a: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면적 값을 내림차순으로 나열</a:t>
            </a:r>
            <a:endParaRPr lang="en-US" altLang="ko-KR" sz="14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4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내림차순으로 순위 지정 후 </a:t>
            </a:r>
            <a:r>
              <a: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latinLnBrk="0">
              <a:defRPr/>
            </a:pPr>
            <a:r>
              <a: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클러스터별 점수 </a:t>
            </a:r>
            <a:r>
              <a:rPr lang="en-US" altLang="ko-KR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–(</a:t>
            </a:r>
            <a:r>
              <a:rPr lang="ko-KR" altLang="en-US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순위</a:t>
            </a:r>
            <a:r>
              <a:rPr lang="en-US" altLang="ko-KR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 내 정류소 개수</a:t>
            </a:r>
            <a:r>
              <a:rPr lang="en-US" altLang="ko-KR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atinLnBrk="0">
              <a:defRPr/>
            </a:pPr>
            <a:r>
              <a:rPr lang="en-US" altLang="ko-KR" sz="13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수원역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300" kern="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헌혈의집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정류장 점수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8- (1/221)</a:t>
            </a:r>
          </a:p>
          <a:p>
            <a:pPr latinLnBrk="0">
              <a:defRPr/>
            </a:pP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수원버스터미널 정류장 점수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8 – (2/221)</a:t>
            </a:r>
          </a:p>
          <a:p>
            <a:pPr latinLnBrk="0">
              <a:defRPr/>
            </a:pP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2" name="그래픽 131" descr="위쪽 화살표 윤곽선">
            <a:extLst>
              <a:ext uri="{FF2B5EF4-FFF2-40B4-BE49-F238E27FC236}">
                <a16:creationId xmlns:a16="http://schemas.microsoft.com/office/drawing/2014/main" id="{1CB97182-A51F-4B74-9183-C475AAC2373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136814" y="5607218"/>
            <a:ext cx="568715" cy="525736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BE9D117-3800-490F-9E7E-244F1D79D524}"/>
              </a:ext>
            </a:extLst>
          </p:cNvPr>
          <p:cNvSpPr/>
          <p:nvPr/>
        </p:nvSpPr>
        <p:spPr>
          <a:xfrm>
            <a:off x="7794123" y="5538990"/>
            <a:ext cx="114199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3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  <a:endParaRPr lang="en-US" altLang="ko-KR" sz="13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4" name="그림 1023">
            <a:extLst>
              <a:ext uri="{FF2B5EF4-FFF2-40B4-BE49-F238E27FC236}">
                <a16:creationId xmlns:a16="http://schemas.microsoft.com/office/drawing/2014/main" id="{B6704BAC-9427-4C7D-AEA7-4465786BFE4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0282" t="52881" r="45699" b="31556"/>
          <a:stretch/>
        </p:blipFill>
        <p:spPr>
          <a:xfrm>
            <a:off x="11293998" y="5219482"/>
            <a:ext cx="597347" cy="1301296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5549CFD5-9168-43DF-9C3E-CD1C78CF0D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361" t="39785" r="68374" b="44850"/>
          <a:stretch/>
        </p:blipFill>
        <p:spPr>
          <a:xfrm>
            <a:off x="8695095" y="5246695"/>
            <a:ext cx="2695277" cy="1275358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78ACDF3-2ACF-433C-8C69-B9E84B27C239}"/>
              </a:ext>
            </a:extLst>
          </p:cNvPr>
          <p:cNvSpPr/>
          <p:nvPr/>
        </p:nvSpPr>
        <p:spPr>
          <a:xfrm>
            <a:off x="10449578" y="4870493"/>
            <a:ext cx="103101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정류소명</a:t>
            </a:r>
            <a:endParaRPr lang="en-US" altLang="ko-KR" sz="13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6499464-3648-40DF-BE22-3C2033CDA8EE}"/>
              </a:ext>
            </a:extLst>
          </p:cNvPr>
          <p:cNvSpPr/>
          <p:nvPr/>
        </p:nvSpPr>
        <p:spPr>
          <a:xfrm>
            <a:off x="11106627" y="4725764"/>
            <a:ext cx="10310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</a:t>
            </a:r>
            <a:r>
              <a:rPr lang="en-US" altLang="ko-KR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  <a:p>
            <a:pPr algn="ctr" latinLnBrk="0">
              <a:defRPr/>
            </a:pPr>
            <a:r>
              <a: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</a:t>
            </a:r>
            <a:endParaRPr lang="en-US" altLang="ko-KR" sz="13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액자 138">
            <a:extLst>
              <a:ext uri="{FF2B5EF4-FFF2-40B4-BE49-F238E27FC236}">
                <a16:creationId xmlns:a16="http://schemas.microsoft.com/office/drawing/2014/main" id="{6B54A8BC-E796-4552-AE07-322ED0373699}"/>
              </a:ext>
            </a:extLst>
          </p:cNvPr>
          <p:cNvSpPr/>
          <p:nvPr/>
        </p:nvSpPr>
        <p:spPr>
          <a:xfrm>
            <a:off x="11374075" y="5254417"/>
            <a:ext cx="502878" cy="1293574"/>
          </a:xfrm>
          <a:prstGeom prst="frame">
            <a:avLst>
              <a:gd name="adj1" fmla="val 2162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1628294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208EE-A3DC-405F-B4BB-A6D396929F61}"/>
              </a:ext>
            </a:extLst>
          </p:cNvPr>
          <p:cNvSpPr/>
          <p:nvPr/>
        </p:nvSpPr>
        <p:spPr>
          <a:xfrm>
            <a:off x="1719270" y="1161283"/>
            <a:ext cx="4762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교통약자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미세먼지 취약 계층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268D2D-888D-424D-BED2-DDF681A76020}"/>
              </a:ext>
            </a:extLst>
          </p:cNvPr>
          <p:cNvSpPr/>
          <p:nvPr/>
        </p:nvSpPr>
        <p:spPr>
          <a:xfrm>
            <a:off x="627684" y="1147555"/>
            <a:ext cx="1091586" cy="4562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요인</a:t>
            </a:r>
            <a:r>
              <a:rPr lang="en-US" altLang="ko-KR" sz="2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3 </a:t>
            </a:r>
            <a:endParaRPr lang="ko-KR" altLang="en-US" sz="2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8246DFA6-3B35-479B-AEF3-3F48D227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30" y="1758228"/>
            <a:ext cx="376805" cy="34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94103D-C5F9-4C0C-B8A1-91FCA8839A9A}"/>
              </a:ext>
            </a:extLst>
          </p:cNvPr>
          <p:cNvSpPr/>
          <p:nvPr/>
        </p:nvSpPr>
        <p:spPr>
          <a:xfrm>
            <a:off x="1176135" y="1766353"/>
            <a:ext cx="3677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Modeling </a:t>
            </a:r>
            <a:r>
              <a:rPr lang="ko-KR" altLang="en-US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방법 및 </a:t>
            </a:r>
            <a:r>
              <a:rPr lang="en-US" altLang="ko-KR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</a:t>
            </a:r>
            <a:r>
              <a:rPr lang="ko-KR" altLang="en-US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선정 </a:t>
            </a:r>
            <a:endParaRPr lang="en-US" altLang="ko-KR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CD6A2A-0A92-4218-A478-11B6DEF3EF56}"/>
              </a:ext>
            </a:extLst>
          </p:cNvPr>
          <p:cNvSpPr/>
          <p:nvPr/>
        </p:nvSpPr>
        <p:spPr>
          <a:xfrm>
            <a:off x="165203" y="2168898"/>
            <a:ext cx="6547158" cy="9222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8901BF-9D0F-4BB4-8317-744EB5B6C22F}"/>
              </a:ext>
            </a:extLst>
          </p:cNvPr>
          <p:cNvSpPr/>
          <p:nvPr/>
        </p:nvSpPr>
        <p:spPr>
          <a:xfrm>
            <a:off x="165204" y="2226869"/>
            <a:ext cx="6547158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버스 정류장의 목적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0033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대기오염으로부터 시민의 건강을 보호</a:t>
            </a:r>
            <a:r>
              <a:rPr lang="en-US" altLang="ko-KR" sz="1600" dirty="0">
                <a:solidFill>
                  <a:srgbClr val="0033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33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편의성 제공</a:t>
            </a:r>
            <a:endParaRPr lang="en-US" altLang="ko-KR" sz="1500" dirty="0">
              <a:solidFill>
                <a:srgbClr val="0033C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500" dirty="0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600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교통약자</a:t>
            </a:r>
            <a:r>
              <a:rPr lang="en-US" altLang="ko-KR" sz="1600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취약계층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비율이 높은 곳에 설치했을 때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16" name="그래픽 15" descr="위쪽 화살표 단색으로 채워진">
            <a:extLst>
              <a:ext uri="{FF2B5EF4-FFF2-40B4-BE49-F238E27FC236}">
                <a16:creationId xmlns:a16="http://schemas.microsoft.com/office/drawing/2014/main" id="{BE46D98E-F349-4C20-9F83-C4A83C4D3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3652" y="2650062"/>
            <a:ext cx="377497" cy="37749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3280E-C84D-4AD0-91CE-71C0A39AB800}"/>
              </a:ext>
            </a:extLst>
          </p:cNvPr>
          <p:cNvSpPr/>
          <p:nvPr/>
        </p:nvSpPr>
        <p:spPr>
          <a:xfrm>
            <a:off x="165203" y="3139189"/>
            <a:ext cx="654715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-Modeling</a:t>
            </a:r>
            <a:r>
              <a:rPr lang="ko-KR" altLang="en-US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방법</a:t>
            </a:r>
            <a:endParaRPr lang="en-US" altLang="ko-KR" sz="1500" dirty="0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취약계층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 후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버스정류장 기준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K-means </a:t>
            </a:r>
            <a:r>
              <a:rPr lang="ko-KR" altLang="en-US" sz="150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클러스터링</a:t>
            </a:r>
            <a:endParaRPr lang="en-US" altLang="ko-KR" sz="15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2)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많은 </a:t>
            </a:r>
            <a:r>
              <a:rPr lang="ko-KR" altLang="en-US" sz="150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군집별로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높은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점수 부여</a:t>
            </a:r>
            <a:endParaRPr lang="en-US" altLang="ko-KR" sz="1500" dirty="0">
              <a:solidFill>
                <a:srgbClr val="0033C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E2726A-3555-4452-B19E-A919C538DF20}"/>
              </a:ext>
            </a:extLst>
          </p:cNvPr>
          <p:cNvSpPr/>
          <p:nvPr/>
        </p:nvSpPr>
        <p:spPr>
          <a:xfrm>
            <a:off x="165203" y="3890520"/>
            <a:ext cx="640011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500" b="1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데이터</a:t>
            </a:r>
            <a:endParaRPr lang="en-US" altLang="ko-KR" sz="1500" b="1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6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거주인구 관련</a:t>
            </a:r>
            <a:endParaRPr lang="en-US" altLang="ko-KR" sz="13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: 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3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성연령별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(2020).csv 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15)</a:t>
            </a:r>
            <a:endParaRPr lang="ko-KR" altLang="en-US" sz="13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</a:t>
            </a: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인구정보</a:t>
            </a: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고령</a:t>
            </a: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)_</a:t>
            </a:r>
            <a:r>
              <a:rPr lang="ko-KR" altLang="en-US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격자</a:t>
            </a: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3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17)</a:t>
            </a:r>
            <a:endParaRPr lang="ko-KR" altLang="en-US" sz="13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</a:t>
            </a: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인구정보</a:t>
            </a: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유소년</a:t>
            </a: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)_</a:t>
            </a:r>
            <a:r>
              <a:rPr lang="ko-KR" altLang="en-US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격자</a:t>
            </a: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3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3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19)</a:t>
            </a:r>
          </a:p>
          <a:p>
            <a:pPr latinLnBrk="0">
              <a:defRPr/>
            </a:pPr>
            <a:endParaRPr lang="en-US" altLang="ko-KR" sz="7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</a:t>
            </a:r>
            <a:r>
              <a:rPr lang="ko-KR" altLang="en-US" sz="16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</a:t>
            </a:r>
            <a:r>
              <a:rPr lang="en-US" altLang="ko-KR" sz="16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임산부</a:t>
            </a:r>
            <a:r>
              <a:rPr lang="en-US" altLang="ko-KR" sz="16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고령</a:t>
            </a:r>
            <a:r>
              <a:rPr lang="en-US" altLang="ko-KR" sz="16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영유아</a:t>
            </a:r>
            <a:r>
              <a:rPr lang="en-US" altLang="ko-KR" sz="16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인프라지수 관련</a:t>
            </a:r>
            <a:endParaRPr lang="en-US" altLang="ko-KR" sz="13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: </a:t>
            </a:r>
            <a:r>
              <a:rPr lang="ko-KR" altLang="en-US" sz="13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병원급산부인과현황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.csv, 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부인과한방병원현황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.csv 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3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의원급산부인과현황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.csv,         </a:t>
            </a:r>
            <a:r>
              <a:rPr lang="ko-KR" altLang="en-US" sz="13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전문병원급산부인과현황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.csv ,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경기도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_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노인의료복지시설현황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.csv, 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경로당현황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_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인허가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.csv  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노인교실현황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.csv, 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노인요양시설현황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.csv 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경기데이터드림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13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latinLnBrk="0">
              <a:defRPr/>
            </a:pP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어린이집현황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개방표준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 .csv 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교육청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13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latinLnBrk="0">
              <a:defRPr/>
            </a:pP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 하반기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(10.1) 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유초중등 학교별 학년별 학생수 </a:t>
            </a:r>
            <a:r>
              <a:rPr lang="ko-KR" altLang="en-US" sz="13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학급수</a:t>
            </a:r>
            <a:r>
              <a:rPr lang="ko-KR" altLang="en-US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교원 직원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_210219 .</a:t>
            </a:r>
            <a:r>
              <a:rPr lang="en-US" altLang="ko-KR" sz="13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xlsx</a:t>
            </a:r>
            <a:endParaRPr lang="en-US" altLang="ko-KR" sz="13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경기데이터드림</a:t>
            </a:r>
            <a:r>
              <a:rPr lang="en-US" altLang="ko-KR" sz="13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en-US" altLang="ko-KR" sz="13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</a:t>
            </a:r>
            <a:endParaRPr lang="en-US" altLang="ko-KR" sz="1300" kern="0" dirty="0">
              <a:solidFill>
                <a:srgbClr val="A5A5A5">
                  <a:lumMod val="7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B60EA00E-96B2-4D41-B82A-7F371086CC40}"/>
              </a:ext>
            </a:extLst>
          </p:cNvPr>
          <p:cNvSpPr/>
          <p:nvPr/>
        </p:nvSpPr>
        <p:spPr>
          <a:xfrm>
            <a:off x="6889682" y="1841592"/>
            <a:ext cx="1915322" cy="1800427"/>
          </a:xfrm>
          <a:prstGeom prst="frame">
            <a:avLst>
              <a:gd name="adj1" fmla="val 216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BD5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27A6FF-956E-416C-98FF-C9D6C0444610}"/>
              </a:ext>
            </a:extLst>
          </p:cNvPr>
          <p:cNvSpPr/>
          <p:nvPr/>
        </p:nvSpPr>
        <p:spPr>
          <a:xfrm>
            <a:off x="7277193" y="1134111"/>
            <a:ext cx="4288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취약 계층 </a:t>
            </a:r>
            <a:r>
              <a:rPr lang="en-US" altLang="ko-KR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  </a:t>
            </a:r>
            <a:r>
              <a:rPr lang="en-US" altLang="ko-KR" sz="13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(5</a:t>
            </a:r>
            <a:r>
              <a:rPr lang="ko-KR" altLang="en-US" sz="13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정류소 예시</a:t>
            </a:r>
            <a:r>
              <a:rPr lang="en-US" altLang="ko-KR" sz="13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7FE050BA-5A97-4D61-AE6D-2D8A34FB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17" y="1165391"/>
            <a:ext cx="376805" cy="34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50602926-7477-4B58-8523-9A657F577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61374" y="2285659"/>
            <a:ext cx="507152" cy="70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E7A3F4BD-AF7B-4895-85DD-59F6699F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33466" y="4665378"/>
            <a:ext cx="551519" cy="7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D26EF3-DE30-489E-8A1D-D4D1A55F826D}"/>
              </a:ext>
            </a:extLst>
          </p:cNvPr>
          <p:cNvSpPr/>
          <p:nvPr/>
        </p:nvSpPr>
        <p:spPr>
          <a:xfrm>
            <a:off x="9458654" y="4566254"/>
            <a:ext cx="2500656" cy="11662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거주인구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유소년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인구정보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고령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유소년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50m X 50m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격자 내에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해당하는 버스정류소는 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격자의 거주인구 값을 가짐</a:t>
            </a:r>
            <a:endParaRPr lang="ko-KR" altLang="en-US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225F47-5F7E-4BB4-BE36-8354744CE72E}"/>
              </a:ext>
            </a:extLst>
          </p:cNvPr>
          <p:cNvSpPr/>
          <p:nvPr/>
        </p:nvSpPr>
        <p:spPr>
          <a:xfrm>
            <a:off x="9631942" y="1966793"/>
            <a:ext cx="2359604" cy="13835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 인프라지수</a:t>
            </a:r>
            <a:endParaRPr lang="en-US" altLang="ko-KR" sz="14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버스정류장 기준 반경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500m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내의 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노령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영유아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산부인과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임산부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시설 정원의 합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7384961" y="4112144"/>
            <a:ext cx="1044438" cy="1887262"/>
            <a:chOff x="7296922" y="3507698"/>
            <a:chExt cx="1044438" cy="1887262"/>
          </a:xfrm>
        </p:grpSpPr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CF47B2EC-1CE8-4040-B126-9D56BAAE03AA}"/>
                </a:ext>
              </a:extLst>
            </p:cNvPr>
            <p:cNvSpPr/>
            <p:nvPr/>
          </p:nvSpPr>
          <p:spPr>
            <a:xfrm>
              <a:off x="7296922" y="3507698"/>
              <a:ext cx="1044438" cy="1887262"/>
            </a:xfrm>
            <a:prstGeom prst="frame">
              <a:avLst>
                <a:gd name="adj1" fmla="val 2162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B9BD5">
                    <a:lumMod val="40000"/>
                    <a:lumOff val="6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/>
            <a:srcRect l="24787" r="46740"/>
            <a:stretch/>
          </p:blipFill>
          <p:spPr>
            <a:xfrm>
              <a:off x="7501446" y="3595840"/>
              <a:ext cx="626554" cy="167372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6966356" y="1893348"/>
            <a:ext cx="1782072" cy="1680849"/>
            <a:chOff x="6956196" y="1720628"/>
            <a:chExt cx="1738498" cy="1530559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7"/>
            <a:srcRect l="50180"/>
            <a:stretch/>
          </p:blipFill>
          <p:spPr>
            <a:xfrm>
              <a:off x="7519513" y="1720628"/>
              <a:ext cx="1175181" cy="1530557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7"/>
            <a:srcRect r="75618"/>
            <a:stretch/>
          </p:blipFill>
          <p:spPr>
            <a:xfrm>
              <a:off x="6956196" y="1720629"/>
              <a:ext cx="575137" cy="1530558"/>
            </a:xfrm>
            <a:prstGeom prst="rect">
              <a:avLst/>
            </a:prstGeom>
          </p:spPr>
        </p:pic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90BCA1F-CC1B-4A50-B359-102F6DC981EB}"/>
              </a:ext>
            </a:extLst>
          </p:cNvPr>
          <p:cNvCxnSpPr>
            <a:cxnSpLocks/>
          </p:cNvCxnSpPr>
          <p:nvPr/>
        </p:nvCxnSpPr>
        <p:spPr>
          <a:xfrm>
            <a:off x="6805253" y="1257188"/>
            <a:ext cx="0" cy="5093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4020229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208EE-A3DC-405F-B4BB-A6D396929F61}"/>
              </a:ext>
            </a:extLst>
          </p:cNvPr>
          <p:cNvSpPr/>
          <p:nvPr/>
        </p:nvSpPr>
        <p:spPr>
          <a:xfrm>
            <a:off x="1719270" y="1161283"/>
            <a:ext cx="4762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교통약자</a:t>
            </a:r>
            <a:r>
              <a: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미세먼지 취약 계층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268D2D-888D-424D-BED2-DDF681A76020}"/>
              </a:ext>
            </a:extLst>
          </p:cNvPr>
          <p:cNvSpPr/>
          <p:nvPr/>
        </p:nvSpPr>
        <p:spPr>
          <a:xfrm>
            <a:off x="627684" y="1147555"/>
            <a:ext cx="1091586" cy="4562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요인</a:t>
            </a:r>
            <a:r>
              <a:rPr lang="en-US" altLang="ko-KR" sz="2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3 </a:t>
            </a:r>
            <a:endParaRPr lang="ko-KR" altLang="en-US" sz="2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E4DEEDD-6D40-4DB1-A7B3-C81220937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3" y="1698629"/>
            <a:ext cx="412297" cy="3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DB5237-77E6-4A9C-B784-751FB66F66B4}"/>
              </a:ext>
            </a:extLst>
          </p:cNvPr>
          <p:cNvSpPr/>
          <p:nvPr/>
        </p:nvSpPr>
        <p:spPr>
          <a:xfrm>
            <a:off x="1031205" y="1732751"/>
            <a:ext cx="3032795" cy="404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결과 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447B9C-213B-448B-A11B-E0F8AAA69481}"/>
              </a:ext>
            </a:extLst>
          </p:cNvPr>
          <p:cNvSpPr/>
          <p:nvPr/>
        </p:nvSpPr>
        <p:spPr>
          <a:xfrm>
            <a:off x="739855" y="4398064"/>
            <a:ext cx="27202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&lt;k=4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 결과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90BCA1F-CC1B-4A50-B359-102F6DC981EB}"/>
              </a:ext>
            </a:extLst>
          </p:cNvPr>
          <p:cNvCxnSpPr>
            <a:cxnSpLocks/>
          </p:cNvCxnSpPr>
          <p:nvPr/>
        </p:nvCxnSpPr>
        <p:spPr>
          <a:xfrm>
            <a:off x="4190598" y="1603784"/>
            <a:ext cx="0" cy="5093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AD024B-B79E-4A54-B37D-D4B248550587}"/>
              </a:ext>
            </a:extLst>
          </p:cNvPr>
          <p:cNvSpPr/>
          <p:nvPr/>
        </p:nvSpPr>
        <p:spPr>
          <a:xfrm>
            <a:off x="1050356" y="4882812"/>
            <a:ext cx="2180524" cy="3567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389C6A-FA75-490D-9EB0-5B78D831C21C}"/>
              </a:ext>
            </a:extLst>
          </p:cNvPr>
          <p:cNvSpPr/>
          <p:nvPr/>
        </p:nvSpPr>
        <p:spPr>
          <a:xfrm>
            <a:off x="1085295" y="4890823"/>
            <a:ext cx="2720247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 err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군집별</a:t>
            </a:r>
            <a:r>
              <a:rPr lang="ko-KR" altLang="en-US" sz="1600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버스정류소 개수</a:t>
            </a:r>
            <a:endParaRPr lang="en-US" altLang="ko-KR" sz="1600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b="1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0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  268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1 :   259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2 :   252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3 :   149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5" y="2245045"/>
            <a:ext cx="3090167" cy="208635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2D6F4AB6-1229-4738-BABC-7A61F9DAA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147" y="1712013"/>
            <a:ext cx="412297" cy="3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3DB8D3-21D0-45F4-8A2F-ECA98B052147}"/>
              </a:ext>
            </a:extLst>
          </p:cNvPr>
          <p:cNvSpPr/>
          <p:nvPr/>
        </p:nvSpPr>
        <p:spPr>
          <a:xfrm>
            <a:off x="5440996" y="1684261"/>
            <a:ext cx="3032795" cy="404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kern="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군집별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점수 부여 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57A0CF-DEDC-4068-BA25-59D7A23D4E4F}"/>
              </a:ext>
            </a:extLst>
          </p:cNvPr>
          <p:cNvSpPr/>
          <p:nvPr/>
        </p:nvSpPr>
        <p:spPr>
          <a:xfrm>
            <a:off x="4930196" y="4296125"/>
            <a:ext cx="1436400" cy="381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Cluster 3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04CFC8-98B4-48A6-9717-6346073F7EE2}"/>
              </a:ext>
            </a:extLst>
          </p:cNvPr>
          <p:cNvSpPr/>
          <p:nvPr/>
        </p:nvSpPr>
        <p:spPr>
          <a:xfrm>
            <a:off x="4930196" y="4890822"/>
            <a:ext cx="1436400" cy="38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Cluster 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231C75-FEEC-4B58-9130-52A708497517}"/>
              </a:ext>
            </a:extLst>
          </p:cNvPr>
          <p:cNvSpPr/>
          <p:nvPr/>
        </p:nvSpPr>
        <p:spPr>
          <a:xfrm>
            <a:off x="4930196" y="5496903"/>
            <a:ext cx="1436400" cy="381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Cluster 0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BF38DC-58A6-40EC-8EAA-1B3111F1C65C}"/>
              </a:ext>
            </a:extLst>
          </p:cNvPr>
          <p:cNvSpPr/>
          <p:nvPr/>
        </p:nvSpPr>
        <p:spPr>
          <a:xfrm>
            <a:off x="4930197" y="6089505"/>
            <a:ext cx="1434618" cy="381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Cluster 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769AB6-5816-4EEF-9036-5D20158DB9A5}"/>
              </a:ext>
            </a:extLst>
          </p:cNvPr>
          <p:cNvSpPr/>
          <p:nvPr/>
        </p:nvSpPr>
        <p:spPr>
          <a:xfrm rot="16200000">
            <a:off x="4051443" y="4783685"/>
            <a:ext cx="1107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</a:t>
            </a:r>
            <a:endParaRPr lang="en-US" altLang="ko-KR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E45638D-95E9-491E-94E7-8F6CB9941F9D}"/>
              </a:ext>
            </a:extLst>
          </p:cNvPr>
          <p:cNvSpPr/>
          <p:nvPr/>
        </p:nvSpPr>
        <p:spPr>
          <a:xfrm rot="16200000">
            <a:off x="4100253" y="3888902"/>
            <a:ext cx="726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9C2B17-69D0-483F-A296-2ECF57A566D5}"/>
              </a:ext>
            </a:extLst>
          </p:cNvPr>
          <p:cNvSpPr/>
          <p:nvPr/>
        </p:nvSpPr>
        <p:spPr>
          <a:xfrm rot="16200000">
            <a:off x="4126117" y="5718474"/>
            <a:ext cx="726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BFE012-8E27-45A4-BC97-00C454506258}"/>
              </a:ext>
            </a:extLst>
          </p:cNvPr>
          <p:cNvSpPr/>
          <p:nvPr/>
        </p:nvSpPr>
        <p:spPr>
          <a:xfrm>
            <a:off x="6379638" y="4242314"/>
            <a:ext cx="4332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총합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 거주인구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인프라지수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latinLnBrk="0">
              <a:defRPr/>
            </a:pPr>
            <a:r>
              <a:rPr lang="ko-KR" altLang="en-US" sz="14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</a:t>
            </a:r>
            <a:r>
              <a:rPr lang="en-US" altLang="ko-KR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신미주아파트</a:t>
            </a:r>
            <a:r>
              <a:rPr lang="en-US" altLang="ko-KR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수원은혜교회</a:t>
            </a:r>
            <a:r>
              <a:rPr lang="en-US" altLang="ko-KR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100" dirty="0" err="1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한양수자인파크원아파트</a:t>
            </a:r>
            <a:endParaRPr lang="en-US" altLang="ko-KR" sz="1100" dirty="0">
              <a:solidFill>
                <a:srgbClr val="A5A5A5">
                  <a:lumMod val="7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7C9C6A7-08F2-4885-B85B-863F80F9E2BC}"/>
              </a:ext>
            </a:extLst>
          </p:cNvPr>
          <p:cNvSpPr/>
          <p:nvPr/>
        </p:nvSpPr>
        <p:spPr>
          <a:xfrm>
            <a:off x="6379638" y="4811823"/>
            <a:ext cx="3775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총합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인프라지수             취약계층 거주인구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</a:t>
            </a:r>
            <a:r>
              <a:rPr lang="ko-KR" altLang="en-US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lang="en-US" altLang="ko-KR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100" dirty="0" err="1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곡반중학교</a:t>
            </a:r>
            <a:r>
              <a:rPr lang="en-US" altLang="ko-KR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삼익아파트</a:t>
            </a:r>
            <a:endParaRPr lang="en-US" altLang="ko-KR" sz="1100" dirty="0">
              <a:solidFill>
                <a:srgbClr val="A5A5A5">
                  <a:lumMod val="7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A34525-9729-4771-92F9-A753DD0D88A6}"/>
              </a:ext>
            </a:extLst>
          </p:cNvPr>
          <p:cNvSpPr/>
          <p:nvPr/>
        </p:nvSpPr>
        <p:spPr>
          <a:xfrm>
            <a:off x="6379638" y="5461837"/>
            <a:ext cx="544748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총합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           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인프라지수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 거주인구</a:t>
            </a:r>
            <a:endParaRPr lang="en-US" altLang="ko-KR" sz="1400" dirty="0">
              <a:solidFill>
                <a:srgbClr val="A5A5A5">
                  <a:lumMod val="7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 err="1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</a:t>
            </a:r>
            <a:r>
              <a:rPr lang="en-US" altLang="ko-KR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x)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남수원초등학교</a:t>
            </a:r>
            <a:r>
              <a:rPr lang="en-US" altLang="ko-KR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농수산물시장</a:t>
            </a:r>
            <a:endParaRPr lang="en-US" altLang="ko-KR" sz="1100" dirty="0">
              <a:solidFill>
                <a:srgbClr val="A5A5A5">
                  <a:lumMod val="7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31A340-95E4-48FE-93F7-252F8A6893C4}"/>
              </a:ext>
            </a:extLst>
          </p:cNvPr>
          <p:cNvSpPr/>
          <p:nvPr/>
        </p:nvSpPr>
        <p:spPr>
          <a:xfrm>
            <a:off x="6379638" y="6119131"/>
            <a:ext cx="488192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총합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인프라지수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 거주인구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</a:t>
            </a:r>
            <a:r>
              <a:rPr lang="en-US" altLang="ko-KR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권선구청</a:t>
            </a:r>
            <a:r>
              <a:rPr lang="en-US" altLang="ko-KR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백선교회</a:t>
            </a:r>
            <a:endParaRPr lang="en-US" altLang="ko-KR" sz="1100" dirty="0">
              <a:solidFill>
                <a:srgbClr val="A5A5A5">
                  <a:lumMod val="7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0CFA985-A5AC-488E-900A-C8F2D586CE4E}"/>
              </a:ext>
            </a:extLst>
          </p:cNvPr>
          <p:cNvSpPr/>
          <p:nvPr/>
        </p:nvSpPr>
        <p:spPr>
          <a:xfrm>
            <a:off x="6815144" y="5448753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9C4F41-F5C0-454F-98CC-D8CD8A9C061A}"/>
              </a:ext>
            </a:extLst>
          </p:cNvPr>
          <p:cNvSpPr/>
          <p:nvPr/>
        </p:nvSpPr>
        <p:spPr>
          <a:xfrm>
            <a:off x="9004142" y="4208074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3CBFFB-8EF5-4CBB-A552-171928770DFB}"/>
              </a:ext>
            </a:extLst>
          </p:cNvPr>
          <p:cNvSpPr/>
          <p:nvPr/>
        </p:nvSpPr>
        <p:spPr>
          <a:xfrm>
            <a:off x="7575437" y="4807670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E253EF5-17C6-4382-9754-DF5007434FE9}"/>
              </a:ext>
            </a:extLst>
          </p:cNvPr>
          <p:cNvSpPr/>
          <p:nvPr/>
        </p:nvSpPr>
        <p:spPr>
          <a:xfrm>
            <a:off x="9466060" y="4795176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AFDF0C4-388A-4B3C-9CE1-6C0D23DB1C39}"/>
              </a:ext>
            </a:extLst>
          </p:cNvPr>
          <p:cNvSpPr/>
          <p:nvPr/>
        </p:nvSpPr>
        <p:spPr>
          <a:xfrm>
            <a:off x="9501903" y="5439241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611E6B-BD67-4E5C-85E2-DE32D0FC5BBA}"/>
              </a:ext>
            </a:extLst>
          </p:cNvPr>
          <p:cNvSpPr/>
          <p:nvPr/>
        </p:nvSpPr>
        <p:spPr>
          <a:xfrm>
            <a:off x="9004142" y="6112851"/>
            <a:ext cx="601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58CAB4ED-7182-4EE0-81E1-BB2DFA3DD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685316" y="5315413"/>
            <a:ext cx="372820" cy="51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0D7A9765-BE47-4538-8575-1898C677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688957" y="4009976"/>
            <a:ext cx="391875" cy="5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>
            <a:extLst>
              <a:ext uri="{FF2B5EF4-FFF2-40B4-BE49-F238E27FC236}">
                <a16:creationId xmlns:a16="http://schemas.microsoft.com/office/drawing/2014/main" id="{D81D12A7-0E61-4E98-B1C5-518057FB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691256" y="4612728"/>
            <a:ext cx="403904" cy="55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CDD6CFFF-A6A6-45EB-B8C4-7A6B1A89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689800" y="5981404"/>
            <a:ext cx="396283" cy="5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F91B8258-1D34-4217-A84A-A37086F94DF4}"/>
              </a:ext>
            </a:extLst>
          </p:cNvPr>
          <p:cNvSpPr/>
          <p:nvPr/>
        </p:nvSpPr>
        <p:spPr>
          <a:xfrm>
            <a:off x="11225455" y="6029941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2.5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C04CEC-F336-465C-9615-32461597103A}"/>
              </a:ext>
            </a:extLst>
          </p:cNvPr>
          <p:cNvSpPr/>
          <p:nvPr/>
        </p:nvSpPr>
        <p:spPr>
          <a:xfrm>
            <a:off x="11225455" y="4068419"/>
            <a:ext cx="1121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D3E914-463E-4023-B288-2541D71B23D3}"/>
              </a:ext>
            </a:extLst>
          </p:cNvPr>
          <p:cNvSpPr/>
          <p:nvPr/>
        </p:nvSpPr>
        <p:spPr>
          <a:xfrm>
            <a:off x="11225455" y="5379927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CF4F908-E158-49ED-BA8C-B02ED85DBD62}"/>
              </a:ext>
            </a:extLst>
          </p:cNvPr>
          <p:cNvSpPr/>
          <p:nvPr/>
        </p:nvSpPr>
        <p:spPr>
          <a:xfrm>
            <a:off x="11225455" y="4695894"/>
            <a:ext cx="911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7.5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2880" y="2193033"/>
            <a:ext cx="5051499" cy="1820778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31BFE012-8E27-45A4-BC97-00C454506258}"/>
              </a:ext>
            </a:extLst>
          </p:cNvPr>
          <p:cNvSpPr/>
          <p:nvPr/>
        </p:nvSpPr>
        <p:spPr>
          <a:xfrm>
            <a:off x="9179607" y="1477200"/>
            <a:ext cx="2868949" cy="507831"/>
          </a:xfrm>
          <a:prstGeom prst="rect">
            <a:avLst/>
          </a:prstGeom>
          <a:noFill/>
          <a:ln>
            <a:solidFill>
              <a:srgbClr val="ECF3FA"/>
            </a:solidFill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Tot(</a:t>
            </a:r>
            <a:r>
              <a:rPr lang="ko-KR" altLang="en-US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총합</a:t>
            </a:r>
            <a:r>
              <a:rPr lang="en-US" altLang="ko-KR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= </a:t>
            </a:r>
            <a:r>
              <a:rPr lang="ko-KR" altLang="en-US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 거주인구</a:t>
            </a:r>
            <a:r>
              <a:rPr lang="en-US" altLang="ko-KR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(pop)</a:t>
            </a:r>
            <a:r>
              <a:rPr lang="ko-KR" altLang="en-US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인프라지수</a:t>
            </a:r>
            <a:r>
              <a:rPr lang="en-US" altLang="ko-KR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(infra)</a:t>
            </a:r>
            <a:endParaRPr lang="en-US" altLang="ko-KR" sz="900" dirty="0">
              <a:solidFill>
                <a:srgbClr val="A5A5A5">
                  <a:lumMod val="7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pop = </a:t>
            </a:r>
            <a:r>
              <a:rPr lang="ko-KR" altLang="en-US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취약거주인구</a:t>
            </a:r>
            <a:endParaRPr lang="en-US" altLang="ko-KR" sz="9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infra = </a:t>
            </a:r>
            <a:r>
              <a:rPr lang="ko-KR" altLang="en-US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산부인과 의료진</a:t>
            </a:r>
            <a:r>
              <a:rPr lang="en-US" altLang="ko-KR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9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노령정원합</a:t>
            </a:r>
            <a:r>
              <a:rPr lang="en-US" altLang="ko-KR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9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영유아정원합</a:t>
            </a:r>
            <a:r>
              <a:rPr lang="ko-KR" altLang="en-US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900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1" name="그래픽 20" descr="위쪽 화살표 윤곽선">
            <a:extLst>
              <a:ext uri="{FF2B5EF4-FFF2-40B4-BE49-F238E27FC236}">
                <a16:creationId xmlns:a16="http://schemas.microsoft.com/office/drawing/2014/main" id="{F384CA92-F8B0-4626-8A07-0A2C38443A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02387" y="3585576"/>
            <a:ext cx="757439" cy="862346"/>
          </a:xfrm>
          <a:prstGeom prst="rect">
            <a:avLst/>
          </a:prstGeom>
        </p:spPr>
      </p:pic>
      <p:pic>
        <p:nvPicPr>
          <p:cNvPr id="62" name="그래픽 44" descr="위쪽 화살표 윤곽선">
            <a:extLst>
              <a:ext uri="{FF2B5EF4-FFF2-40B4-BE49-F238E27FC236}">
                <a16:creationId xmlns:a16="http://schemas.microsoft.com/office/drawing/2014/main" id="{896FC0D4-9742-46EF-93D8-3104931AC4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4212866" y="5618347"/>
            <a:ext cx="757439" cy="86234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797201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E4A736-14F8-440B-BB6B-5493CF3BBC84}"/>
              </a:ext>
            </a:extLst>
          </p:cNvPr>
          <p:cNvSpPr/>
          <p:nvPr/>
        </p:nvSpPr>
        <p:spPr>
          <a:xfrm>
            <a:off x="577736" y="1645974"/>
            <a:ext cx="10758127" cy="13725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과정</a:t>
            </a:r>
          </a:p>
        </p:txBody>
      </p:sp>
      <p:sp>
        <p:nvSpPr>
          <p:cNvPr id="8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K-means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62B59F1-3275-41CE-8719-72B870C19222}"/>
              </a:ext>
            </a:extLst>
          </p:cNvPr>
          <p:cNvSpPr/>
          <p:nvPr/>
        </p:nvSpPr>
        <p:spPr>
          <a:xfrm>
            <a:off x="723911" y="1924981"/>
            <a:ext cx="1568193" cy="7247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저감효과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점수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D2D87A-EB9E-4F49-91A3-22236523536C}"/>
              </a:ext>
            </a:extLst>
          </p:cNvPr>
          <p:cNvSpPr/>
          <p:nvPr/>
        </p:nvSpPr>
        <p:spPr>
          <a:xfrm>
            <a:off x="2883063" y="1948851"/>
            <a:ext cx="1587181" cy="7240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측정효과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점수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270AF4-94B4-4393-9158-B7EBB833BFE2}"/>
              </a:ext>
            </a:extLst>
          </p:cNvPr>
          <p:cNvSpPr/>
          <p:nvPr/>
        </p:nvSpPr>
        <p:spPr>
          <a:xfrm>
            <a:off x="5441591" y="1943426"/>
            <a:ext cx="1727879" cy="8157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취약계층 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교통약자 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</a:t>
            </a:r>
          </a:p>
        </p:txBody>
      </p:sp>
      <p:pic>
        <p:nvPicPr>
          <p:cNvPr id="11" name="그래픽 10" descr="추가 단색으로 채워진">
            <a:extLst>
              <a:ext uri="{FF2B5EF4-FFF2-40B4-BE49-F238E27FC236}">
                <a16:creationId xmlns:a16="http://schemas.microsoft.com/office/drawing/2014/main" id="{7AF5C8BA-5142-4394-B121-0FAB42EF3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409355" y="2104551"/>
            <a:ext cx="379809" cy="412610"/>
          </a:xfrm>
          <a:prstGeom prst="rect">
            <a:avLst/>
          </a:prstGeom>
        </p:spPr>
      </p:pic>
      <p:pic>
        <p:nvPicPr>
          <p:cNvPr id="12" name="그래픽 11" descr="추가 단색으로 채워진">
            <a:extLst>
              <a:ext uri="{FF2B5EF4-FFF2-40B4-BE49-F238E27FC236}">
                <a16:creationId xmlns:a16="http://schemas.microsoft.com/office/drawing/2014/main" id="{F63964E1-FB82-4100-B9F2-C3FA4961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732493" y="2075354"/>
            <a:ext cx="433562" cy="471005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2D91DED7-F946-4168-9153-DA5DD049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36" y="1136801"/>
            <a:ext cx="412297" cy="3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AD8F97-673A-4D12-B59F-A1992F28BCD2}"/>
              </a:ext>
            </a:extLst>
          </p:cNvPr>
          <p:cNvSpPr/>
          <p:nvPr/>
        </p:nvSpPr>
        <p:spPr>
          <a:xfrm>
            <a:off x="990033" y="1139201"/>
            <a:ext cx="3032795" cy="404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 및 최종점수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E3972B-A6C3-41E6-980C-AD583FEF3CEE}"/>
              </a:ext>
            </a:extLst>
          </p:cNvPr>
          <p:cNvSpPr/>
          <p:nvPr/>
        </p:nvSpPr>
        <p:spPr>
          <a:xfrm>
            <a:off x="8793994" y="2262729"/>
            <a:ext cx="36927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A1851F-936E-44C2-BA59-2F2BF2381AFC}"/>
              </a:ext>
            </a:extLst>
          </p:cNvPr>
          <p:cNvSpPr/>
          <p:nvPr/>
        </p:nvSpPr>
        <p:spPr>
          <a:xfrm>
            <a:off x="8807278" y="2362941"/>
            <a:ext cx="36927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67B94CB-8645-47CC-9ED4-B3DE3A870B4E}"/>
              </a:ext>
            </a:extLst>
          </p:cNvPr>
          <p:cNvSpPr/>
          <p:nvPr/>
        </p:nvSpPr>
        <p:spPr>
          <a:xfrm>
            <a:off x="9472788" y="1905999"/>
            <a:ext cx="1431821" cy="78347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점수</a:t>
            </a:r>
          </a:p>
        </p:txBody>
      </p:sp>
      <p:pic>
        <p:nvPicPr>
          <p:cNvPr id="22" name="그래픽 21" descr="추가 단색으로 채워진">
            <a:extLst>
              <a:ext uri="{FF2B5EF4-FFF2-40B4-BE49-F238E27FC236}">
                <a16:creationId xmlns:a16="http://schemas.microsoft.com/office/drawing/2014/main" id="{8D1BE00A-F61F-453A-9CBF-4CA37601A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1153">
            <a:off x="7335227" y="2098885"/>
            <a:ext cx="390240" cy="42394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F3DA56-FB61-453E-8FAC-4E56D37BA1A3}"/>
              </a:ext>
            </a:extLst>
          </p:cNvPr>
          <p:cNvSpPr/>
          <p:nvPr/>
        </p:nvSpPr>
        <p:spPr>
          <a:xfrm>
            <a:off x="7846975" y="2066032"/>
            <a:ext cx="1006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kern="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0.51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DC610A-DFED-4E18-9805-F9BEB0F9242E}"/>
              </a:ext>
            </a:extLst>
          </p:cNvPr>
          <p:cNvSpPr/>
          <p:nvPr/>
        </p:nvSpPr>
        <p:spPr>
          <a:xfrm>
            <a:off x="321645" y="3245029"/>
            <a:ext cx="5015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ü"/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요인 점수 합산 시 가중치 정하기</a:t>
            </a:r>
            <a:endParaRPr lang="en-US" altLang="ko-KR" sz="20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E593ECB-77F7-41D6-AA53-C193E543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8" t="58353" r="3463" b="28248"/>
          <a:stretch/>
        </p:blipFill>
        <p:spPr bwMode="auto">
          <a:xfrm>
            <a:off x="5219338" y="2601891"/>
            <a:ext cx="4045985" cy="3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C9E8CE-5208-47F1-9B5C-71CB020D77B7}"/>
              </a:ext>
            </a:extLst>
          </p:cNvPr>
          <p:cNvSpPr/>
          <p:nvPr/>
        </p:nvSpPr>
        <p:spPr>
          <a:xfrm>
            <a:off x="148070" y="3803095"/>
            <a:ext cx="6876258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+mj-ea"/>
              <a:buAutoNum type="circleNumDbPlain"/>
              <a:defRPr/>
            </a:pPr>
            <a:r>
              <a:rPr lang="ko-KR" altLang="en-US" sz="1600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category1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category2</a:t>
            </a:r>
            <a:r>
              <a:rPr lang="ko-KR" altLang="en-US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 </a:t>
            </a:r>
            <a:r>
              <a:rPr lang="ko-KR" altLang="en-US" sz="1600" b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 </a:t>
            </a:r>
            <a:r>
              <a:rPr lang="ko-KR" altLang="en-US" sz="1600" b="0" dirty="0" err="1">
                <a:solidFill>
                  <a:schemeClr val="accent1">
                    <a:lumMod val="7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인구</a:t>
            </a:r>
            <a:r>
              <a:rPr lang="ko-KR" altLang="en-US" sz="1600" b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에대한</a:t>
            </a:r>
            <a:r>
              <a:rPr lang="ko-KR" altLang="en-US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지표 </a:t>
            </a:r>
            <a:r>
              <a:rPr lang="en-US" altLang="ko-KR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marL="342900" indent="-342900" latinLnBrk="0">
              <a:buFont typeface="+mj-ea"/>
              <a:buAutoNum type="circleNumDbPlain"/>
              <a:defRPr/>
            </a:pPr>
            <a:endParaRPr lang="en-US" altLang="ko-KR" sz="15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latinLnBrk="0">
              <a:buFont typeface="+mj-ea"/>
              <a:buAutoNum type="circleNumDbPlain"/>
              <a:defRPr/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category3</a:t>
            </a: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ko-KR" altLang="en-US" sz="1600" b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일부 인구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에만 해당되는 지표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 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0.51</a:t>
            </a:r>
            <a:endParaRPr lang="ko-KR" altLang="en-US" sz="1600" b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</a:t>
            </a:r>
          </a:p>
          <a:p>
            <a:pPr latinLnBrk="0">
              <a:defRPr/>
            </a:pPr>
            <a:r>
              <a:rPr lang="en-US" altLang="ko-KR" sz="15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유소년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임산부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*2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 0.2533 </a:t>
            </a:r>
          </a:p>
          <a:p>
            <a:pPr latinLnBrk="0">
              <a:defRPr/>
            </a:pP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   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(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이때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임산부는 신생아 통계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7791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대체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임산부의 가중치는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아이와 산모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</a:t>
            </a:r>
          </a:p>
          <a:p>
            <a:pPr latinLnBrk="0">
              <a:defRPr/>
            </a:pPr>
            <a:endParaRPr lang="en-US" altLang="ko-KR" sz="1500" b="0" i="0" dirty="0">
              <a:solidFill>
                <a:schemeClr val="accent3">
                  <a:lumMod val="75000"/>
                </a:schemeClr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-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취약계층의 미세먼지 저감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편의시설 설치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음성안내 등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일반인의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배의 </a:t>
            </a:r>
            <a:endParaRPr lang="en-US" altLang="ko-KR" sz="1500" b="0" i="0" dirty="0">
              <a:solidFill>
                <a:schemeClr val="accent3">
                  <a:lumMod val="75000"/>
                </a:schemeClr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효용을  가정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0.2533 * 2 = 0.51</a:t>
            </a:r>
            <a:endParaRPr lang="en-US" altLang="ko-KR" sz="1500" b="0" i="0" dirty="0">
              <a:solidFill>
                <a:schemeClr val="accent3">
                  <a:lumMod val="75000"/>
                </a:schemeClr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400" b="0" i="0" dirty="0">
                <a:solidFill>
                  <a:srgbClr val="212121"/>
                </a:solidFill>
                <a:effectLst/>
                <a:latin typeface="HY견고딕"/>
              </a:rPr>
              <a:t>      </a:t>
            </a:r>
            <a:endParaRPr lang="ko-KR" altLang="en-US" sz="1400" b="0" i="0" dirty="0">
              <a:solidFill>
                <a:srgbClr val="212121"/>
              </a:solidFill>
              <a:effectLst/>
              <a:latin typeface="HY견고딕"/>
            </a:endParaRPr>
          </a:p>
          <a:p>
            <a:pPr latinLnBrk="0">
              <a:defRPr/>
            </a:pPr>
            <a:r>
              <a:rPr lang="en-US" altLang="ko-KR" sz="1400" b="0" i="0" dirty="0">
                <a:solidFill>
                  <a:srgbClr val="212121"/>
                </a:solidFill>
                <a:effectLst/>
                <a:latin typeface="HY견고딕"/>
              </a:rPr>
              <a:t>	</a:t>
            </a:r>
            <a:endParaRPr lang="ko-KR" altLang="en-US" sz="1400" b="0" i="0" dirty="0">
              <a:solidFill>
                <a:srgbClr val="212121"/>
              </a:solidFill>
              <a:effectLst/>
              <a:latin typeface="HY견고딕"/>
            </a:endParaRPr>
          </a:p>
          <a:p>
            <a:pPr latinLnBrk="0">
              <a:defRPr/>
            </a:pPr>
            <a:endParaRPr lang="en-US" altLang="ko-KR" sz="1400" b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latinLnBrk="0">
              <a:buFontTx/>
              <a:buChar char="-"/>
              <a:defRPr/>
            </a:pP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b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latinLnBrk="0">
              <a:buFontTx/>
              <a:buChar char="-"/>
              <a:defRPr/>
            </a:pP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atinLnBrk="0">
              <a:defRPr/>
            </a:pP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atinLnBrk="0">
              <a:defRPr/>
            </a:pP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atinLnBrk="0">
              <a:defRPr/>
            </a:pP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atinLnBrk="0">
              <a:defRPr/>
            </a:pPr>
            <a:endParaRPr lang="en-US" altLang="ko-KR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A7B8AA-DD2D-4579-9372-1FF2CBC30014}"/>
              </a:ext>
            </a:extLst>
          </p:cNvPr>
          <p:cNvSpPr/>
          <p:nvPr/>
        </p:nvSpPr>
        <p:spPr>
          <a:xfrm>
            <a:off x="7024328" y="3151713"/>
            <a:ext cx="5015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ü"/>
              <a:defRPr/>
            </a:pP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적용 후 최종 점수 </a:t>
            </a: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Top 5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B13C512-1E18-4308-87B8-3AEF774FAA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6" t="50800" r="53310" b="19259"/>
          <a:stretch/>
        </p:blipFill>
        <p:spPr>
          <a:xfrm>
            <a:off x="7076882" y="4128839"/>
            <a:ext cx="4910311" cy="2105691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EE8F087-774D-4248-92A2-D58E630AE2D8}"/>
              </a:ext>
            </a:extLst>
          </p:cNvPr>
          <p:cNvCxnSpPr>
            <a:cxnSpLocks/>
          </p:cNvCxnSpPr>
          <p:nvPr/>
        </p:nvCxnSpPr>
        <p:spPr>
          <a:xfrm>
            <a:off x="6901096" y="3245029"/>
            <a:ext cx="0" cy="3471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0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STEP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1 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문제 인식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5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과정</a:t>
            </a:r>
          </a:p>
        </p:txBody>
      </p:sp>
      <p:sp>
        <p:nvSpPr>
          <p:cNvPr id="8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K-means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D91DED7-F946-4168-9153-DA5DD049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09" y="1204121"/>
            <a:ext cx="464550" cy="42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AD8F97-673A-4D12-B59F-A1992F28BCD2}"/>
              </a:ext>
            </a:extLst>
          </p:cNvPr>
          <p:cNvSpPr/>
          <p:nvPr/>
        </p:nvSpPr>
        <p:spPr>
          <a:xfrm>
            <a:off x="990033" y="1139201"/>
            <a:ext cx="3032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밀집현상 방지 대안</a:t>
            </a:r>
            <a:endParaRPr lang="en-US" altLang="ko-KR" sz="2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F8F7A1-C436-4F2A-9112-D5301D00D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84" t="28445" r="40000" b="22963"/>
          <a:stretch/>
        </p:blipFill>
        <p:spPr>
          <a:xfrm>
            <a:off x="783884" y="2757050"/>
            <a:ext cx="2666021" cy="256438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951BA3-0C7A-4E95-B97F-7E6736682B88}"/>
              </a:ext>
            </a:extLst>
          </p:cNvPr>
          <p:cNvSpPr/>
          <p:nvPr/>
        </p:nvSpPr>
        <p:spPr>
          <a:xfrm>
            <a:off x="165370" y="5497589"/>
            <a:ext cx="4075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가중치가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고려된 각 요인의 점수를 합산 후</a:t>
            </a:r>
            <a:endParaRPr lang="en-US" altLang="ko-KR" sz="1500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정류소를 선정할 때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 latinLnBrk="0">
              <a:defRPr/>
            </a:pP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일부 지역에 심각한 밀집현상 발생</a:t>
            </a:r>
            <a:endParaRPr lang="en-US" altLang="ko-KR" sz="1500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15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5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수원역 인근 정류장 </a:t>
            </a:r>
            <a:r>
              <a:rPr lang="en-US" altLang="ko-KR" sz="15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5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선정됨</a:t>
            </a:r>
            <a:r>
              <a:rPr lang="en-US" altLang="ko-KR" sz="15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F58660-81F3-4AFA-B64B-ACEEB0DC4911}"/>
              </a:ext>
            </a:extLst>
          </p:cNvPr>
          <p:cNvSpPr/>
          <p:nvPr/>
        </p:nvSpPr>
        <p:spPr>
          <a:xfrm>
            <a:off x="1587934" y="1994074"/>
            <a:ext cx="1057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DE8A43-A382-448B-B5E4-D5DEB58BEA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00" t="35556" r="31250" b="15407"/>
          <a:stretch/>
        </p:blipFill>
        <p:spPr>
          <a:xfrm>
            <a:off x="4537837" y="2663840"/>
            <a:ext cx="2794000" cy="26806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5740F7-D3BC-4ABE-A28C-B8A4A5C37D9F}"/>
              </a:ext>
            </a:extLst>
          </p:cNvPr>
          <p:cNvSpPr/>
          <p:nvPr/>
        </p:nvSpPr>
        <p:spPr>
          <a:xfrm>
            <a:off x="5405877" y="2064547"/>
            <a:ext cx="1057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2</a:t>
            </a:r>
          </a:p>
        </p:txBody>
      </p:sp>
      <p:pic>
        <p:nvPicPr>
          <p:cNvPr id="32" name="그래픽 31" descr="위쪽 화살표 윤곽선">
            <a:extLst>
              <a:ext uri="{FF2B5EF4-FFF2-40B4-BE49-F238E27FC236}">
                <a16:creationId xmlns:a16="http://schemas.microsoft.com/office/drawing/2014/main" id="{452DD2F1-1481-4A24-8521-DFBC0EFD3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540968" y="1786613"/>
            <a:ext cx="830998" cy="123106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EDBBA20-3302-4ACE-BD9B-D54F8FECE8BE}"/>
              </a:ext>
            </a:extLst>
          </p:cNvPr>
          <p:cNvSpPr/>
          <p:nvPr/>
        </p:nvSpPr>
        <p:spPr>
          <a:xfrm>
            <a:off x="3243757" y="1861924"/>
            <a:ext cx="1419072" cy="34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1km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버퍼 생성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641809-10A1-4728-ABDE-0ADEA240D4BD}"/>
              </a:ext>
            </a:extLst>
          </p:cNvPr>
          <p:cNvSpPr/>
          <p:nvPr/>
        </p:nvSpPr>
        <p:spPr>
          <a:xfrm>
            <a:off x="3953293" y="5508122"/>
            <a:ext cx="4075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 1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선정된 순위를 고려하되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 latinLnBrk="0">
              <a:defRPr/>
            </a:pP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후보 버스정류장 </a:t>
            </a:r>
            <a:r>
              <a:rPr lang="ko-KR" altLang="en-US" sz="1500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반경 </a:t>
            </a:r>
            <a:r>
              <a:rPr lang="en-US" altLang="ko-KR" sz="1500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1km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 다른 버스정류장이 선정되었다면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후보에서 제외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B72EB5-7714-4A60-8C49-53196B0A3F6D}"/>
              </a:ext>
            </a:extLst>
          </p:cNvPr>
          <p:cNvSpPr/>
          <p:nvPr/>
        </p:nvSpPr>
        <p:spPr>
          <a:xfrm>
            <a:off x="9134597" y="2021762"/>
            <a:ext cx="1057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3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2F425F2-86F2-4502-BB02-107BD1AAC6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200" t="29077" r="37500" b="22405"/>
          <a:stretch/>
        </p:blipFill>
        <p:spPr>
          <a:xfrm>
            <a:off x="8210573" y="2614637"/>
            <a:ext cx="2905968" cy="2706796"/>
          </a:xfrm>
          <a:prstGeom prst="rect">
            <a:avLst/>
          </a:prstGeom>
        </p:spPr>
      </p:pic>
      <p:pic>
        <p:nvPicPr>
          <p:cNvPr id="40" name="그래픽 39" descr="위쪽 화살표 윤곽선">
            <a:extLst>
              <a:ext uri="{FF2B5EF4-FFF2-40B4-BE49-F238E27FC236}">
                <a16:creationId xmlns:a16="http://schemas.microsoft.com/office/drawing/2014/main" id="{AD0490FD-DF4A-43C0-B00B-DBDEAF1152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317654" y="1725856"/>
            <a:ext cx="830998" cy="123106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70BC158-624A-4FC1-9A59-2EEC1229477F}"/>
              </a:ext>
            </a:extLst>
          </p:cNvPr>
          <p:cNvSpPr/>
          <p:nvPr/>
        </p:nvSpPr>
        <p:spPr>
          <a:xfrm>
            <a:off x="7023618" y="1814042"/>
            <a:ext cx="1419072" cy="34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 개수 지정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E74F2B9-7DC1-40E2-9C20-55E9ED25737C}"/>
              </a:ext>
            </a:extLst>
          </p:cNvPr>
          <p:cNvSpPr/>
          <p:nvPr/>
        </p:nvSpPr>
        <p:spPr>
          <a:xfrm>
            <a:off x="7613892" y="5485095"/>
            <a:ext cx="40754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 2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같이 반경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1km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버퍼 생성 후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 latinLnBrk="0">
              <a:defRPr/>
            </a:pPr>
            <a:r>
              <a:rPr lang="ko-KR" altLang="en-US" sz="1500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구별 인구밀도에 따라 개수 할당</a:t>
            </a:r>
            <a:endParaRPr lang="en-US" altLang="ko-KR" sz="1500" kern="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권선구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5,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장안구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6 ,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영통구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:9,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팔달구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:10)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816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6ECD3A9F-DEDA-4A32-B7F3-22384347D520}"/>
              </a:ext>
            </a:extLst>
          </p:cNvPr>
          <p:cNvSpPr/>
          <p:nvPr/>
        </p:nvSpPr>
        <p:spPr>
          <a:xfrm>
            <a:off x="6447007" y="3112316"/>
            <a:ext cx="2017904" cy="295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175035-ABF0-4940-BBDB-94619E57F185}"/>
              </a:ext>
            </a:extLst>
          </p:cNvPr>
          <p:cNvSpPr/>
          <p:nvPr/>
        </p:nvSpPr>
        <p:spPr>
          <a:xfrm>
            <a:off x="6424784" y="1199652"/>
            <a:ext cx="1700569" cy="2544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1A0E47-A00C-4853-AA9B-D98ECE26B0E9}"/>
              </a:ext>
            </a:extLst>
          </p:cNvPr>
          <p:cNvSpPr/>
          <p:nvPr/>
        </p:nvSpPr>
        <p:spPr>
          <a:xfrm>
            <a:off x="464510" y="3984870"/>
            <a:ext cx="1720742" cy="2859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액자 49">
            <a:extLst>
              <a:ext uri="{FF2B5EF4-FFF2-40B4-BE49-F238E27FC236}">
                <a16:creationId xmlns:a16="http://schemas.microsoft.com/office/drawing/2014/main" id="{706B3579-FB65-42B0-8225-88E994FCACB5}"/>
              </a:ext>
            </a:extLst>
          </p:cNvPr>
          <p:cNvSpPr/>
          <p:nvPr/>
        </p:nvSpPr>
        <p:spPr>
          <a:xfrm>
            <a:off x="6583005" y="5310680"/>
            <a:ext cx="5335396" cy="1169653"/>
          </a:xfrm>
          <a:prstGeom prst="frame">
            <a:avLst>
              <a:gd name="adj1" fmla="val 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D88ACA6-82FC-40FF-A218-FB560F2E292C}"/>
              </a:ext>
            </a:extLst>
          </p:cNvPr>
          <p:cNvSpPr/>
          <p:nvPr/>
        </p:nvSpPr>
        <p:spPr>
          <a:xfrm>
            <a:off x="223885" y="1977699"/>
            <a:ext cx="5971859" cy="1790696"/>
          </a:xfrm>
          <a:prstGeom prst="frame">
            <a:avLst>
              <a:gd name="adj1" fmla="val 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C47C0B-E14A-405B-90FE-05BD834050D3}"/>
              </a:ext>
            </a:extLst>
          </p:cNvPr>
          <p:cNvSpPr/>
          <p:nvPr/>
        </p:nvSpPr>
        <p:spPr>
          <a:xfrm>
            <a:off x="329144" y="1792226"/>
            <a:ext cx="1928995" cy="4098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과정</a:t>
            </a:r>
          </a:p>
        </p:txBody>
      </p:sp>
      <p:sp>
        <p:nvSpPr>
          <p:cNvPr id="8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K-means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D91DED7-F946-4168-9153-DA5DD049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90" y="1149775"/>
            <a:ext cx="444230" cy="40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AD8F97-673A-4D12-B59F-A1992F28BCD2}"/>
              </a:ext>
            </a:extLst>
          </p:cNvPr>
          <p:cNvSpPr/>
          <p:nvPr/>
        </p:nvSpPr>
        <p:spPr>
          <a:xfrm>
            <a:off x="1087120" y="1113320"/>
            <a:ext cx="3032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평가</a:t>
            </a:r>
            <a:endParaRPr lang="en-US" altLang="ko-KR" sz="2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5740F7-D3BC-4ABE-A28C-B8A4A5C37D9F}"/>
              </a:ext>
            </a:extLst>
          </p:cNvPr>
          <p:cNvSpPr/>
          <p:nvPr/>
        </p:nvSpPr>
        <p:spPr>
          <a:xfrm>
            <a:off x="329144" y="1773676"/>
            <a:ext cx="681104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평가 방법</a:t>
            </a:r>
            <a:endParaRPr lang="en-US" altLang="ko-KR" sz="20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1km 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격자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반경 </a:t>
            </a:r>
            <a:r>
              <a:rPr lang="en-US" altLang="ko-KR" sz="16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500m=</a:t>
            </a:r>
            <a:r>
              <a:rPr lang="ko-KR" altLang="en-US" sz="16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도보가능 근린생활권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내에서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3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요소 평가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B72EB5-7714-4A60-8C49-53196B0A3F6D}"/>
              </a:ext>
            </a:extLst>
          </p:cNvPr>
          <p:cNvSpPr/>
          <p:nvPr/>
        </p:nvSpPr>
        <p:spPr>
          <a:xfrm>
            <a:off x="506921" y="2648936"/>
            <a:ext cx="3850585" cy="109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lnSpc>
                <a:spcPct val="150000"/>
              </a:lnSpc>
              <a:buAutoNum type="arabicPeriod"/>
              <a:defRPr/>
            </a:pP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 면적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(1km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격자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342900" indent="-342900" latinLnBrk="0">
              <a:lnSpc>
                <a:spcPct val="150000"/>
              </a:lnSpc>
              <a:buAutoNum type="arabicPeriod"/>
              <a:defRPr/>
            </a:pP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 인구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342900" indent="-342900" latinLnBrk="0">
              <a:lnSpc>
                <a:spcPct val="150000"/>
              </a:lnSpc>
              <a:buAutoNum type="arabicPeriod"/>
              <a:defRPr/>
            </a:pP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 취약인구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거주인구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7C5296F-419A-429E-9703-961384A0F738}"/>
              </a:ext>
            </a:extLst>
          </p:cNvPr>
          <p:cNvCxnSpPr>
            <a:cxnSpLocks/>
          </p:cNvCxnSpPr>
          <p:nvPr/>
        </p:nvCxnSpPr>
        <p:spPr>
          <a:xfrm>
            <a:off x="6311816" y="1157243"/>
            <a:ext cx="0" cy="5619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89F349-E6C0-4184-892F-960AB02D76B2}"/>
              </a:ext>
            </a:extLst>
          </p:cNvPr>
          <p:cNvSpPr/>
          <p:nvPr/>
        </p:nvSpPr>
        <p:spPr>
          <a:xfrm>
            <a:off x="473139" y="3916828"/>
            <a:ext cx="228893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700" ker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700" ker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 면적 평가</a:t>
            </a:r>
            <a:endParaRPr lang="en-US" altLang="ko-KR" sz="17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914B8-6E71-4F1C-BBCB-9492EAB3A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5" y="4335898"/>
            <a:ext cx="1970329" cy="152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A52FB-FFF3-425C-88D2-ED5183BAB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786" y="4354621"/>
            <a:ext cx="2090958" cy="156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765C3EA-8BDD-4879-8045-007CCC88D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31" y="4335898"/>
            <a:ext cx="2230891" cy="152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C8B404-B488-4510-A55C-A23F260B6927}"/>
              </a:ext>
            </a:extLst>
          </p:cNvPr>
          <p:cNvSpPr/>
          <p:nvPr/>
        </p:nvSpPr>
        <p:spPr>
          <a:xfrm>
            <a:off x="1218895" y="4439632"/>
            <a:ext cx="911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3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CC927E-EF86-434F-B551-F5ACA335A359}"/>
              </a:ext>
            </a:extLst>
          </p:cNvPr>
          <p:cNvSpPr/>
          <p:nvPr/>
        </p:nvSpPr>
        <p:spPr>
          <a:xfrm>
            <a:off x="3341359" y="4417974"/>
            <a:ext cx="911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3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321034-CFC4-4566-92F0-1AB24582503D}"/>
              </a:ext>
            </a:extLst>
          </p:cNvPr>
          <p:cNvSpPr/>
          <p:nvPr/>
        </p:nvSpPr>
        <p:spPr>
          <a:xfrm>
            <a:off x="5358867" y="4439632"/>
            <a:ext cx="911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3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9385CF5-EC38-4DD5-8BF5-8D33D36C171A}"/>
              </a:ext>
            </a:extLst>
          </p:cNvPr>
          <p:cNvSpPr/>
          <p:nvPr/>
        </p:nvSpPr>
        <p:spPr>
          <a:xfrm>
            <a:off x="368985" y="6041593"/>
            <a:ext cx="59302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정류소 기준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1km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격자 생성 시 수원시 전체 면적의 </a:t>
            </a:r>
            <a:r>
              <a:rPr lang="en-US" altLang="ko-KR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30%, 58%, 53%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-model 2 &gt; model3 &gt; model1</a:t>
            </a:r>
            <a:r>
              <a:rPr lang="ko-KR" altLang="en-US" sz="15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500" kern="0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5FFF2B-EF51-4807-8ACF-3DA84BAA8055}"/>
              </a:ext>
            </a:extLst>
          </p:cNvPr>
          <p:cNvSpPr/>
          <p:nvPr/>
        </p:nvSpPr>
        <p:spPr>
          <a:xfrm>
            <a:off x="6364248" y="1165130"/>
            <a:ext cx="228893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7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7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 인구 평가</a:t>
            </a:r>
            <a:endParaRPr lang="en-US" altLang="ko-KR" sz="17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60FC44-2015-4E65-8BE7-2ADFE2643C36}"/>
              </a:ext>
            </a:extLst>
          </p:cNvPr>
          <p:cNvSpPr/>
          <p:nvPr/>
        </p:nvSpPr>
        <p:spPr>
          <a:xfrm>
            <a:off x="6379088" y="3094625"/>
            <a:ext cx="228893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7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7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 취약 인구 평가</a:t>
            </a:r>
            <a:endParaRPr lang="en-US" altLang="ko-KR" sz="17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1C0A3C7-5164-41FF-832B-5EBD6FE3E364}"/>
              </a:ext>
            </a:extLst>
          </p:cNvPr>
          <p:cNvSpPr/>
          <p:nvPr/>
        </p:nvSpPr>
        <p:spPr>
          <a:xfrm>
            <a:off x="6419884" y="3474439"/>
            <a:ext cx="56616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선정된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버스정류장 좌표 기준 반경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500m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내의 거주인구 합 비교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15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                  model2   &gt;   model3   &gt;     model1 </a:t>
            </a:r>
          </a:p>
          <a:p>
            <a:pPr algn="ctr" latinLnBrk="0">
              <a:defRPr/>
            </a:pPr>
            <a:endParaRPr lang="en-US" altLang="ko-KR" sz="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  988491         940424           584033     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958FDFD-15EF-4D9F-8F99-DD5CF1DDC39A}"/>
              </a:ext>
            </a:extLst>
          </p:cNvPr>
          <p:cNvSpPr/>
          <p:nvPr/>
        </p:nvSpPr>
        <p:spPr>
          <a:xfrm>
            <a:off x="6789376" y="5135454"/>
            <a:ext cx="1385383" cy="4649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188A97-E93D-4C12-B7B9-70D7DA0DC285}"/>
              </a:ext>
            </a:extLst>
          </p:cNvPr>
          <p:cNvSpPr/>
          <p:nvPr/>
        </p:nvSpPr>
        <p:spPr>
          <a:xfrm>
            <a:off x="6789376" y="5231205"/>
            <a:ext cx="6811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선정</a:t>
            </a:r>
            <a:endParaRPr lang="en-US" altLang="ko-KR" sz="20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7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요소에서 </a:t>
            </a:r>
            <a:r>
              <a:rPr lang="en-US" altLang="ko-KR" sz="17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7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위인 </a:t>
            </a:r>
            <a:r>
              <a:rPr lang="en-US" altLang="ko-KR" sz="1700" kern="0" dirty="0">
                <a:solidFill>
                  <a:srgbClr val="0033C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model2</a:t>
            </a:r>
            <a:r>
              <a:rPr lang="ko-KR" altLang="en-US" sz="17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최종 모델로 선정</a:t>
            </a:r>
            <a:endParaRPr lang="en-US" altLang="ko-KR" sz="17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1" name="Picture 10">
            <a:extLst>
              <a:ext uri="{FF2B5EF4-FFF2-40B4-BE49-F238E27FC236}">
                <a16:creationId xmlns:a16="http://schemas.microsoft.com/office/drawing/2014/main" id="{B5A45E63-3326-4733-AFCF-5E17BE35C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8" t="58353" r="3463" b="28248"/>
          <a:stretch/>
        </p:blipFill>
        <p:spPr bwMode="auto">
          <a:xfrm>
            <a:off x="8460811" y="6028910"/>
            <a:ext cx="3100232" cy="29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48BE832A-5BD7-4637-A11B-3326A5CCB3E8}"/>
              </a:ext>
            </a:extLst>
          </p:cNvPr>
          <p:cNvSpPr/>
          <p:nvPr/>
        </p:nvSpPr>
        <p:spPr>
          <a:xfrm>
            <a:off x="7963809" y="2145554"/>
            <a:ext cx="432836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5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model2   &gt;   model3   &gt;     model1</a:t>
            </a:r>
          </a:p>
          <a:p>
            <a:pPr algn="ctr" latinLnBrk="0">
              <a:defRPr/>
            </a:pPr>
            <a:endParaRPr lang="en-US" altLang="ko-KR" sz="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27455941.6   26428229.7   16056718.5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0459C0-C453-44B0-BE58-D538F11F24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64" t="56532" r="53888" b="27942"/>
          <a:stretch/>
        </p:blipFill>
        <p:spPr>
          <a:xfrm>
            <a:off x="6471341" y="1867008"/>
            <a:ext cx="1800277" cy="12049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B40805-F907-455C-8D24-6E04BF4CEAF3}"/>
              </a:ext>
            </a:extLst>
          </p:cNvPr>
          <p:cNvSpPr txBox="1"/>
          <p:nvPr/>
        </p:nvSpPr>
        <p:spPr>
          <a:xfrm>
            <a:off x="6419884" y="1594032"/>
            <a:ext cx="71129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선정된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버스정류장 좌표 기준 반경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500m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내의 유동인구 합 비교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86601B3-666C-4C9E-8BAB-FE68A10BD8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276" t="72062" r="67285" b="11904"/>
          <a:stretch/>
        </p:blipFill>
        <p:spPr>
          <a:xfrm>
            <a:off x="6577036" y="3894585"/>
            <a:ext cx="1778601" cy="12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21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STEP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3 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결론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06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sp>
        <p:nvSpPr>
          <p:cNvPr id="8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2674797" y="457200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타겟 선정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D91DED7-F946-4168-9153-DA5DD049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3" y="1164560"/>
            <a:ext cx="464550" cy="42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AD8F97-673A-4D12-B59F-A1992F28BCD2}"/>
              </a:ext>
            </a:extLst>
          </p:cNvPr>
          <p:cNvSpPr/>
          <p:nvPr/>
        </p:nvSpPr>
        <p:spPr>
          <a:xfrm>
            <a:off x="990033" y="1139201"/>
            <a:ext cx="5862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선정된 </a:t>
            </a:r>
            <a:r>
              <a:rPr lang="en-US" altLang="ko-KR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2</a:t>
            </a:r>
            <a:r>
              <a:rPr lang="ko-KR" altLang="en-US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</a:t>
            </a:r>
            <a:r>
              <a:rPr lang="en-US" altLang="ko-KR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정류장 목록 및 분포</a:t>
            </a:r>
            <a:endParaRPr lang="en-US" altLang="ko-KR" sz="2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43AF529-B0A6-40B4-B735-8170D989F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0" t="35556" r="31250" b="15407"/>
          <a:stretch/>
        </p:blipFill>
        <p:spPr>
          <a:xfrm>
            <a:off x="8593018" y="2698745"/>
            <a:ext cx="3141781" cy="301428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A2C0549-AC86-485B-9A85-201747482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39" t="34772" r="59373" b="16695"/>
          <a:stretch/>
        </p:blipFill>
        <p:spPr>
          <a:xfrm>
            <a:off x="864336" y="2012676"/>
            <a:ext cx="2904040" cy="424218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D889940-11C1-4E9E-9490-C0A094AD75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39" t="34771" r="50084" b="16485"/>
          <a:stretch/>
        </p:blipFill>
        <p:spPr>
          <a:xfrm>
            <a:off x="3810736" y="2012676"/>
            <a:ext cx="4328739" cy="424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7DCCA-4130-4848-897C-CC3C71993448}"/>
              </a:ext>
            </a:extLst>
          </p:cNvPr>
          <p:cNvSpPr/>
          <p:nvPr/>
        </p:nvSpPr>
        <p:spPr>
          <a:xfrm>
            <a:off x="8515571" y="2331199"/>
            <a:ext cx="2085125" cy="119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44786-84FA-4A3A-A308-D2C6952F33BC}"/>
              </a:ext>
            </a:extLst>
          </p:cNvPr>
          <p:cNvSpPr/>
          <p:nvPr/>
        </p:nvSpPr>
        <p:spPr>
          <a:xfrm>
            <a:off x="525483" y="1788234"/>
            <a:ext cx="2219979" cy="38874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sp>
        <p:nvSpPr>
          <p:cNvPr id="8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2674797" y="457200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타겟 선정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D91DED7-F946-4168-9153-DA5DD049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3" y="1164560"/>
            <a:ext cx="464550" cy="42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AD8F97-673A-4D12-B59F-A1992F28BCD2}"/>
              </a:ext>
            </a:extLst>
          </p:cNvPr>
          <p:cNvSpPr/>
          <p:nvPr/>
        </p:nvSpPr>
        <p:spPr>
          <a:xfrm>
            <a:off x="990033" y="1139201"/>
            <a:ext cx="5862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타겟 선정</a:t>
            </a:r>
            <a:endParaRPr lang="en-US" altLang="ko-KR" sz="2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1CC9DD-92EA-477F-8E19-505C386054F6}"/>
              </a:ext>
            </a:extLst>
          </p:cNvPr>
          <p:cNvSpPr/>
          <p:nvPr/>
        </p:nvSpPr>
        <p:spPr>
          <a:xfrm>
            <a:off x="477816" y="1774602"/>
            <a:ext cx="7656616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타겟 선정 방법 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latinLnBrk="0">
              <a:buAutoNum type="arabicParenBoth"/>
              <a:defRPr/>
            </a:pP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선정된 정류장 기준 유동인구 인원으로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타겟 선정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 정류장 기준 반경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500m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버퍼 생성</a:t>
            </a: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반경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500m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내에 속하는 유동인구 좌표 찾은 후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 가장 많은 그룹 선정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모든 정류소에서 남자가 선정되었고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대부분이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대라는 문제 발생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342900" indent="-342900" latinLnBrk="0">
              <a:buAutoNum type="arabicParenBoth"/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latinLnBrk="0">
              <a:buAutoNum type="arabicParenBoth"/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latinLnBrk="0">
              <a:buAutoNum type="arabicParenBoth"/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 그룹별 특성을 고려하여 재선정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소비력 반영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소비력 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(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수원시 전체 그룹별 결제액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/ (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수원시 전체 그룹별 유동인구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atinLnBrk="0"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수용도 반영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옥외광고의 경우 여성이 남성보다 수용도 높음 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14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(2010.</a:t>
            </a:r>
            <a:r>
              <a:rPr lang="ko-KR" altLang="en-US" sz="14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인구학적 요인과 디자인 요소가 옥외광고 효과에 미치는 영향 참고</a:t>
            </a:r>
            <a:r>
              <a:rPr lang="en-US" altLang="ko-KR" sz="14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CBF5013-7F11-4714-B8E5-B31823FC4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789" y="2616573"/>
            <a:ext cx="551519" cy="7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ABF58-2D09-4683-BCAC-E52282F550B1}"/>
              </a:ext>
            </a:extLst>
          </p:cNvPr>
          <p:cNvSpPr/>
          <p:nvPr/>
        </p:nvSpPr>
        <p:spPr>
          <a:xfrm>
            <a:off x="8711141" y="2331199"/>
            <a:ext cx="1946700" cy="109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1500" b="1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남성</a:t>
            </a:r>
            <a:r>
              <a:rPr lang="en-US" altLang="ko-KR" sz="1500" b="1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22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남성 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4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60</a:t>
            </a:r>
            <a:r>
              <a:rPr lang="ko-KR" altLang="en-US" sz="1500" kern="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대남성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3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611069B4-FF11-4054-BBD0-3805F5355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12964" y="4633337"/>
            <a:ext cx="551519" cy="7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158865A-DC25-4218-8C3E-456D1E33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58673" y="5755108"/>
            <a:ext cx="551519" cy="7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E7283D70-DCE1-45A7-9B20-CC3C765E7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5571" y="4764641"/>
            <a:ext cx="3501422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[ 0.71951454, 2.1179428 , 4.05103405, 9.14498475, 5.52008693, 2.83983579, 0.54761004, 2.0980426 , 6.28248563, 11.35183532, 4.0827087 , 2.5552341 ]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63A707-0BCB-454F-9D54-0EFBA1CFCFCF}"/>
              </a:ext>
            </a:extLst>
          </p:cNvPr>
          <p:cNvSpPr/>
          <p:nvPr/>
        </p:nvSpPr>
        <p:spPr>
          <a:xfrm>
            <a:off x="8916879" y="4412309"/>
            <a:ext cx="19648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성연령별 가중치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C64D5-BAB5-4B42-8A11-CFD4070EBDC2}"/>
              </a:ext>
            </a:extLst>
          </p:cNvPr>
          <p:cNvSpPr/>
          <p:nvPr/>
        </p:nvSpPr>
        <p:spPr>
          <a:xfrm>
            <a:off x="9283866" y="5750896"/>
            <a:ext cx="19648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 가중치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DC405C-0FD3-401F-BEE5-F08DB7E20E40}"/>
              </a:ext>
            </a:extLst>
          </p:cNvPr>
          <p:cNvSpPr txBox="1"/>
          <p:nvPr/>
        </p:nvSpPr>
        <p:spPr>
          <a:xfrm>
            <a:off x="8949370" y="6103313"/>
            <a:ext cx="20607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남 </a:t>
            </a:r>
            <a:r>
              <a:rPr lang="en-US" altLang="ko-KR" sz="1500" dirty="0"/>
              <a:t>: 2.51     </a:t>
            </a:r>
            <a:r>
              <a:rPr lang="ko-KR" altLang="en-US" sz="1500" dirty="0"/>
              <a:t>여</a:t>
            </a:r>
            <a:r>
              <a:rPr lang="en-US" altLang="ko-KR" sz="1500" dirty="0"/>
              <a:t>: 2.78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059E-9010-4CCF-83A9-9388887D996E}"/>
              </a:ext>
            </a:extLst>
          </p:cNvPr>
          <p:cNvSpPr txBox="1"/>
          <p:nvPr/>
        </p:nvSpPr>
        <p:spPr>
          <a:xfrm>
            <a:off x="8515570" y="5372763"/>
            <a:ext cx="45317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accent3">
                    <a:lumMod val="75000"/>
                  </a:schemeClr>
                </a:solidFill>
              </a:rPr>
              <a:t>순서대로 남자 </a:t>
            </a:r>
            <a:r>
              <a:rPr lang="en-US" altLang="ko-KR" sz="1000" dirty="0">
                <a:solidFill>
                  <a:schemeClr val="accent3">
                    <a:lumMod val="75000"/>
                  </a:schemeClr>
                </a:solidFill>
              </a:rPr>
              <a:t>10</a:t>
            </a:r>
            <a:r>
              <a:rPr lang="ko-KR" altLang="en-US" sz="1000" dirty="0">
                <a:solidFill>
                  <a:schemeClr val="accent3">
                    <a:lumMod val="75000"/>
                  </a:schemeClr>
                </a:solidFill>
              </a:rPr>
              <a:t>대</a:t>
            </a:r>
            <a:r>
              <a:rPr lang="en-US" altLang="ko-KR" sz="1000" dirty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ko-KR" alt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accent3">
                    <a:lumMod val="75000"/>
                  </a:schemeClr>
                </a:solidFill>
              </a:rPr>
              <a:t>…,60</a:t>
            </a:r>
            <a:r>
              <a:rPr lang="ko-KR" altLang="en-US" sz="1000" dirty="0">
                <a:solidFill>
                  <a:schemeClr val="accent3">
                    <a:lumMod val="75000"/>
                  </a:schemeClr>
                </a:solidFill>
              </a:rPr>
              <a:t>대</a:t>
            </a:r>
            <a:r>
              <a:rPr lang="en-US" altLang="ko-KR" sz="10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accent3">
                    <a:lumMod val="75000"/>
                  </a:schemeClr>
                </a:solidFill>
              </a:rPr>
              <a:t>여자 </a:t>
            </a:r>
            <a:r>
              <a:rPr lang="en-US" altLang="ko-KR" sz="1000" dirty="0">
                <a:solidFill>
                  <a:schemeClr val="accent3">
                    <a:lumMod val="75000"/>
                  </a:schemeClr>
                </a:solidFill>
              </a:rPr>
              <a:t>10</a:t>
            </a:r>
            <a:r>
              <a:rPr lang="ko-KR" altLang="en-US" sz="1000" dirty="0">
                <a:solidFill>
                  <a:schemeClr val="accent3">
                    <a:lumMod val="75000"/>
                  </a:schemeClr>
                </a:solidFill>
              </a:rPr>
              <a:t>대</a:t>
            </a:r>
            <a:r>
              <a:rPr lang="en-US" altLang="ko-KR" sz="1000" dirty="0">
                <a:solidFill>
                  <a:schemeClr val="accent3">
                    <a:lumMod val="75000"/>
                  </a:schemeClr>
                </a:solidFill>
              </a:rPr>
              <a:t>, … ,60</a:t>
            </a:r>
            <a:r>
              <a:rPr lang="ko-KR" altLang="en-US" sz="1000" dirty="0">
                <a:solidFill>
                  <a:schemeClr val="accent3">
                    <a:lumMod val="75000"/>
                  </a:schemeClr>
                </a:solidFill>
              </a:rPr>
              <a:t>대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5FA984E-9C15-42B8-8C9D-588D1AB8F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r="59412" b="74141"/>
          <a:stretch/>
        </p:blipFill>
        <p:spPr bwMode="auto">
          <a:xfrm>
            <a:off x="8511666" y="5677313"/>
            <a:ext cx="589280" cy="83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DA6DEEF-D940-4767-B227-7B6675745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3827" r="78863" b="75255"/>
          <a:stretch/>
        </p:blipFill>
        <p:spPr bwMode="auto">
          <a:xfrm>
            <a:off x="10781337" y="5757322"/>
            <a:ext cx="467360" cy="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878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sp>
        <p:nvSpPr>
          <p:cNvPr id="8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2674797" y="457200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타겟 선정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D91DED7-F946-4168-9153-DA5DD049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3" y="1164560"/>
            <a:ext cx="464550" cy="42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AD8F97-673A-4D12-B59F-A1992F28BCD2}"/>
              </a:ext>
            </a:extLst>
          </p:cNvPr>
          <p:cNvSpPr/>
          <p:nvPr/>
        </p:nvSpPr>
        <p:spPr>
          <a:xfrm>
            <a:off x="990033" y="1139201"/>
            <a:ext cx="5862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타겟 선정</a:t>
            </a:r>
            <a:endParaRPr lang="en-US" altLang="ko-KR" sz="2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6EE64D-FA5E-42CC-B03E-AC345A72B70E}"/>
              </a:ext>
            </a:extLst>
          </p:cNvPr>
          <p:cNvSpPr/>
          <p:nvPr/>
        </p:nvSpPr>
        <p:spPr>
          <a:xfrm>
            <a:off x="642890" y="1774602"/>
            <a:ext cx="3736070" cy="4245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적용 결과 선정된 광고 타겟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3765F0-795C-41C0-8D88-2FEBC1D61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39" t="34772" r="54250" b="16695"/>
          <a:stretch/>
        </p:blipFill>
        <p:spPr>
          <a:xfrm>
            <a:off x="720014" y="2601956"/>
            <a:ext cx="3069666" cy="35194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B0CFBA3-4C5A-48FD-B981-87A23AF951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39" t="34772" r="45084" b="16695"/>
          <a:stretch/>
        </p:blipFill>
        <p:spPr>
          <a:xfrm>
            <a:off x="3789679" y="2601956"/>
            <a:ext cx="4251411" cy="351942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023C52-564E-4F5F-9FC7-38F4EF6E7DE2}"/>
              </a:ext>
            </a:extLst>
          </p:cNvPr>
          <p:cNvSpPr/>
          <p:nvPr/>
        </p:nvSpPr>
        <p:spPr>
          <a:xfrm>
            <a:off x="9227186" y="3443694"/>
            <a:ext cx="1974465" cy="10207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남성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18</a:t>
            </a:r>
          </a:p>
          <a:p>
            <a:pPr algn="ctr"/>
            <a:endParaRPr lang="en-US" altLang="ko-KR" sz="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여성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12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32599B29-1D48-4B91-8EE8-2D7857D40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17739" y="3572954"/>
            <a:ext cx="551519" cy="7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95A5CD-2862-4031-B1B6-0D202C955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8" t="4106" r="21412" b="72568"/>
          <a:stretch/>
        </p:blipFill>
        <p:spPr bwMode="auto">
          <a:xfrm>
            <a:off x="9655619" y="2812860"/>
            <a:ext cx="1117600" cy="75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67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sp>
        <p:nvSpPr>
          <p:cNvPr id="8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2674797" y="457200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타겟 선정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D91DED7-F946-4168-9153-DA5DD049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3" y="1164560"/>
            <a:ext cx="464550" cy="42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AD8F97-673A-4D12-B59F-A1992F28BCD2}"/>
              </a:ext>
            </a:extLst>
          </p:cNvPr>
          <p:cNvSpPr/>
          <p:nvPr/>
        </p:nvSpPr>
        <p:spPr>
          <a:xfrm>
            <a:off x="990033" y="1139201"/>
            <a:ext cx="5862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및 한계점 </a:t>
            </a:r>
            <a:endParaRPr lang="en-US" altLang="ko-KR" sz="2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82235F-B6B7-45A2-9CF0-7E2F1FF824B3}"/>
              </a:ext>
            </a:extLst>
          </p:cNvPr>
          <p:cNvSpPr/>
          <p:nvPr/>
        </p:nvSpPr>
        <p:spPr>
          <a:xfrm>
            <a:off x="1367877" y="4206519"/>
            <a:ext cx="1178560" cy="35506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2B5C60-0804-47C7-8078-23C23C33118B}"/>
              </a:ext>
            </a:extLst>
          </p:cNvPr>
          <p:cNvSpPr/>
          <p:nvPr/>
        </p:nvSpPr>
        <p:spPr>
          <a:xfrm>
            <a:off x="1239519" y="1816831"/>
            <a:ext cx="1435277" cy="35506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의의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613931-2AF7-43E7-8F0E-3614D77E937D}"/>
              </a:ext>
            </a:extLst>
          </p:cNvPr>
          <p:cNvSpPr/>
          <p:nvPr/>
        </p:nvSpPr>
        <p:spPr>
          <a:xfrm>
            <a:off x="477816" y="1774602"/>
            <a:ext cx="7656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endParaRPr lang="en-US" altLang="ko-KR" sz="1400" kern="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824607-4492-4D1E-B3FD-DB86608B2013}"/>
              </a:ext>
            </a:extLst>
          </p:cNvPr>
          <p:cNvSpPr/>
          <p:nvPr/>
        </p:nvSpPr>
        <p:spPr>
          <a:xfrm>
            <a:off x="1784436" y="2171898"/>
            <a:ext cx="7656616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 모델은 각 요인별로 가중치를 부여 후 점수를 합산하였기 때문에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스마트정류장 설치 시 더욱 중요시 되는 요인에 추가 가중치를 주어 변경이 가능함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유동인구가 많은 곳에 집중되지 않고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수원시 내에 고르게 분포한다는 장점을 가짐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8D20FE-EE29-4233-8B91-C26FB8B2440D}"/>
              </a:ext>
            </a:extLst>
          </p:cNvPr>
          <p:cNvSpPr/>
          <p:nvPr/>
        </p:nvSpPr>
        <p:spPr>
          <a:xfrm>
            <a:off x="1784436" y="4804859"/>
            <a:ext cx="7745643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인구 통계가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단위로 구분되어 있기 때문에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 계층과 광고 타겟 선정에 한계가 존재함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버스정류장 데이터의 행정동이 변경 전으로 작성 되어 있어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행정경계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kern="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읍면동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일치하지 않기 때문에 동을 명확하게 구분하는데 어려움이 존재함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38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92;p3">
            <a:extLst>
              <a:ext uri="{FF2B5EF4-FFF2-40B4-BE49-F238E27FC236}">
                <a16:creationId xmlns:a16="http://schemas.microsoft.com/office/drawing/2014/main" id="{F5019E6E-7877-4E53-9CA4-116444A2657A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미세먼지의 심각성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발생 원인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대안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버스정류장</a:t>
            </a:r>
          </a:p>
        </p:txBody>
      </p:sp>
      <p:sp>
        <p:nvSpPr>
          <p:cNvPr id="38" name="Google Shape;98;p3">
            <a:extLst>
              <a:ext uri="{FF2B5EF4-FFF2-40B4-BE49-F238E27FC236}">
                <a16:creationId xmlns:a16="http://schemas.microsoft.com/office/drawing/2014/main" id="{F10C0DEA-E977-41CD-9DF3-470930D568D7}"/>
              </a:ext>
            </a:extLst>
          </p:cNvPr>
          <p:cNvSpPr/>
          <p:nvPr/>
        </p:nvSpPr>
        <p:spPr>
          <a:xfrm>
            <a:off x="896915" y="1803264"/>
            <a:ext cx="10008364" cy="714907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연평균 미세먼지 농도는 소폭 개선, 그러나 </a:t>
            </a:r>
            <a:r>
              <a:rPr lang="ko-KR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고농도 초미세먼지 발생 증가</a:t>
            </a:r>
            <a:endParaRPr sz="18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39" name="Google Shape;99;p3">
            <a:extLst>
              <a:ext uri="{FF2B5EF4-FFF2-40B4-BE49-F238E27FC236}">
                <a16:creationId xmlns:a16="http://schemas.microsoft.com/office/drawing/2014/main" id="{657DA396-974D-43FA-991E-AC252F1174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4770" r="53680" b="30707"/>
          <a:stretch/>
        </p:blipFill>
        <p:spPr>
          <a:xfrm>
            <a:off x="952511" y="1615615"/>
            <a:ext cx="475129" cy="34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00;p3">
            <a:extLst>
              <a:ext uri="{FF2B5EF4-FFF2-40B4-BE49-F238E27FC236}">
                <a16:creationId xmlns:a16="http://schemas.microsoft.com/office/drawing/2014/main" id="{405731B1-1C6A-4165-86D1-9B62DEE6C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176" t="27271"/>
          <a:stretch/>
        </p:blipFill>
        <p:spPr>
          <a:xfrm>
            <a:off x="10337942" y="2335844"/>
            <a:ext cx="463344" cy="365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96;p3">
            <a:extLst>
              <a:ext uri="{FF2B5EF4-FFF2-40B4-BE49-F238E27FC236}">
                <a16:creationId xmlns:a16="http://schemas.microsoft.com/office/drawing/2014/main" id="{64AD2823-7E4B-49E8-90D2-AD91D8480A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3271" y="2885083"/>
            <a:ext cx="3928705" cy="269861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93;p3">
            <a:extLst>
              <a:ext uri="{FF2B5EF4-FFF2-40B4-BE49-F238E27FC236}">
                <a16:creationId xmlns:a16="http://schemas.microsoft.com/office/drawing/2014/main" id="{58ECF70E-DB1A-4D25-BA71-5EB4E912A4EE}"/>
              </a:ext>
            </a:extLst>
          </p:cNvPr>
          <p:cNvSpPr/>
          <p:nvPr/>
        </p:nvSpPr>
        <p:spPr>
          <a:xfrm>
            <a:off x="801058" y="5583699"/>
            <a:ext cx="5841340" cy="91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연평균 미세먼지 농도는 소폭 개선되었으나,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초미세먼지는 기준을 초과함</a:t>
            </a:r>
            <a:endParaRPr sz="16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2" name="Google Shape;101;p3">
            <a:extLst>
              <a:ext uri="{FF2B5EF4-FFF2-40B4-BE49-F238E27FC236}">
                <a16:creationId xmlns:a16="http://schemas.microsoft.com/office/drawing/2014/main" id="{34831F55-7C52-4934-8AFA-8E05C162C374}"/>
              </a:ext>
            </a:extLst>
          </p:cNvPr>
          <p:cNvSpPr/>
          <p:nvPr/>
        </p:nvSpPr>
        <p:spPr>
          <a:xfrm>
            <a:off x="7410173" y="5725500"/>
            <a:ext cx="478182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수도권 미세먼지 비상저감조치가 내려질 정도의 </a:t>
            </a:r>
            <a:endParaRPr lang="en-US" altLang="ko-KR" sz="16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초미세먼지 고농도 발생 일수는 증가</a:t>
            </a:r>
            <a:r>
              <a:rPr 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하는</a:t>
            </a:r>
            <a:r>
              <a:rPr 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추세</a:t>
            </a:r>
            <a:endParaRPr sz="16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C29F3A-E31F-4B79-A4BC-E9D3366A3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7" t="50000" r="37916" b="21037"/>
          <a:stretch/>
        </p:blipFill>
        <p:spPr>
          <a:xfrm>
            <a:off x="326547" y="3140360"/>
            <a:ext cx="6756560" cy="23337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문제 인식 </a:t>
            </a:r>
          </a:p>
        </p:txBody>
      </p:sp>
    </p:spTree>
    <p:extLst>
      <p:ext uri="{BB962C8B-B14F-4D97-AF65-F5344CB8AC3E}">
        <p14:creationId xmlns:p14="http://schemas.microsoft.com/office/powerpoint/2010/main" val="16296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98;p3">
            <a:extLst>
              <a:ext uri="{FF2B5EF4-FFF2-40B4-BE49-F238E27FC236}">
                <a16:creationId xmlns:a16="http://schemas.microsoft.com/office/drawing/2014/main" id="{F10C0DEA-E977-41CD-9DF3-470930D568D7}"/>
              </a:ext>
            </a:extLst>
          </p:cNvPr>
          <p:cNvSpPr/>
          <p:nvPr/>
        </p:nvSpPr>
        <p:spPr>
          <a:xfrm>
            <a:off x="896915" y="1803264"/>
            <a:ext cx="10008364" cy="714907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수원시 미세먼지 발생 원인은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비산먼지 </a:t>
            </a:r>
            <a:r>
              <a:rPr lang="en-US" altLang="ko-KR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도로이동오염원 </a:t>
            </a:r>
            <a:r>
              <a:rPr lang="en-US" altLang="ko-KR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2000" b="1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비도로이동오염원</a:t>
            </a:r>
            <a:endParaRPr lang="ko-KR" altLang="en-US" sz="20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39" name="Google Shape;99;p3">
            <a:extLst>
              <a:ext uri="{FF2B5EF4-FFF2-40B4-BE49-F238E27FC236}">
                <a16:creationId xmlns:a16="http://schemas.microsoft.com/office/drawing/2014/main" id="{657DA396-974D-43FA-991E-AC252F1174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4770" r="53680" b="30707"/>
          <a:stretch/>
        </p:blipFill>
        <p:spPr>
          <a:xfrm>
            <a:off x="952511" y="1615615"/>
            <a:ext cx="475129" cy="34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00;p3">
            <a:extLst>
              <a:ext uri="{FF2B5EF4-FFF2-40B4-BE49-F238E27FC236}">
                <a16:creationId xmlns:a16="http://schemas.microsoft.com/office/drawing/2014/main" id="{405731B1-1C6A-4165-86D1-9B62DEE6C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176" t="27271"/>
          <a:stretch/>
        </p:blipFill>
        <p:spPr>
          <a:xfrm>
            <a:off x="10337942" y="2335844"/>
            <a:ext cx="463344" cy="365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2;p4">
            <a:extLst>
              <a:ext uri="{FF2B5EF4-FFF2-40B4-BE49-F238E27FC236}">
                <a16:creationId xmlns:a16="http://schemas.microsoft.com/office/drawing/2014/main" id="{844BC08E-336A-42FA-AB47-C06A4B0B6B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840"/>
          <a:stretch/>
        </p:blipFill>
        <p:spPr>
          <a:xfrm>
            <a:off x="519655" y="2797216"/>
            <a:ext cx="6497223" cy="30852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92;p3">
            <a:extLst>
              <a:ext uri="{FF2B5EF4-FFF2-40B4-BE49-F238E27FC236}">
                <a16:creationId xmlns:a16="http://schemas.microsoft.com/office/drawing/2014/main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미세먼지의 심각성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발생 원인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대안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버스정류장</a:t>
            </a:r>
          </a:p>
        </p:txBody>
      </p:sp>
      <p:sp>
        <p:nvSpPr>
          <p:cNvPr id="22" name="Google Shape;108;p4">
            <a:extLst>
              <a:ext uri="{FF2B5EF4-FFF2-40B4-BE49-F238E27FC236}">
                <a16:creationId xmlns:a16="http://schemas.microsoft.com/office/drawing/2014/main" id="{B4989BAE-7E96-45F5-A99D-E15D7AA926E4}"/>
              </a:ext>
            </a:extLst>
          </p:cNvPr>
          <p:cNvSpPr/>
          <p:nvPr/>
        </p:nvSpPr>
        <p:spPr>
          <a:xfrm>
            <a:off x="7059133" y="3491120"/>
            <a:ext cx="4945511" cy="148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E2D67-7E48-44C1-A221-4D5CC260B465}"/>
              </a:ext>
            </a:extLst>
          </p:cNvPr>
          <p:cNvSpPr txBox="1"/>
          <p:nvPr/>
        </p:nvSpPr>
        <p:spPr>
          <a:xfrm>
            <a:off x="7208593" y="3729719"/>
            <a:ext cx="4367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비산먼지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공사장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날림먼지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도로이동오염원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비도로이동오염원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건설기계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F1C6C-C1A2-43C1-B1A4-3A0027765265}"/>
              </a:ext>
            </a:extLst>
          </p:cNvPr>
          <p:cNvSpPr txBox="1"/>
          <p:nvPr/>
        </p:nvSpPr>
        <p:spPr>
          <a:xfrm>
            <a:off x="1036401" y="5997578"/>
            <a:ext cx="2559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수원시 </a:t>
            </a:r>
            <a:r>
              <a:rPr lang="ko-KR" altLang="en-US" sz="9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미세먼지관리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종합수립계획 연구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문제 인식 </a:t>
            </a:r>
          </a:p>
        </p:txBody>
      </p:sp>
    </p:spTree>
    <p:extLst>
      <p:ext uri="{BB962C8B-B14F-4D97-AF65-F5344CB8AC3E}">
        <p14:creationId xmlns:p14="http://schemas.microsoft.com/office/powerpoint/2010/main" val="29429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00;p3">
            <a:extLst>
              <a:ext uri="{FF2B5EF4-FFF2-40B4-BE49-F238E27FC236}">
                <a16:creationId xmlns:a16="http://schemas.microsoft.com/office/drawing/2014/main" id="{405731B1-1C6A-4165-86D1-9B62DEE6C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176" t="27271"/>
          <a:stretch/>
        </p:blipFill>
        <p:spPr>
          <a:xfrm>
            <a:off x="8880962" y="2719079"/>
            <a:ext cx="377058" cy="34984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92;p3">
            <a:extLst>
              <a:ext uri="{FF2B5EF4-FFF2-40B4-BE49-F238E27FC236}">
                <a16:creationId xmlns:a16="http://schemas.microsoft.com/office/drawing/2014/main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미세먼지의 심각성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미세먼지 발생 원인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대안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버스정류장</a:t>
            </a:r>
          </a:p>
        </p:txBody>
      </p:sp>
      <p:pic>
        <p:nvPicPr>
          <p:cNvPr id="18" name="Picture 2" descr="수원시] 2020년 수원시 광고물 제작 용역 공고 : (사)한국온라인광고협회">
            <a:extLst>
              <a:ext uri="{FF2B5EF4-FFF2-40B4-BE49-F238E27FC236}">
                <a16:creationId xmlns:a16="http://schemas.microsoft.com/office/drawing/2014/main" id="{B2E70B4B-1CED-447D-865C-B997C3925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22681" r="12954" b="29305"/>
          <a:stretch/>
        </p:blipFill>
        <p:spPr bwMode="auto">
          <a:xfrm>
            <a:off x="8520604" y="1174127"/>
            <a:ext cx="1861359" cy="78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08;p4">
            <a:extLst>
              <a:ext uri="{FF2B5EF4-FFF2-40B4-BE49-F238E27FC236}">
                <a16:creationId xmlns:a16="http://schemas.microsoft.com/office/drawing/2014/main" id="{1504A038-FE69-4327-B55C-FC8AF2D2128F}"/>
              </a:ext>
            </a:extLst>
          </p:cNvPr>
          <p:cNvSpPr/>
          <p:nvPr/>
        </p:nvSpPr>
        <p:spPr>
          <a:xfrm>
            <a:off x="4723715" y="1645029"/>
            <a:ext cx="4696200" cy="1378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스마트 버스정류장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사업을 통해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미세먼지 배출량을 지속적으로 저감하고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시민이 쾌적한 환경을 제공하자</a:t>
            </a:r>
          </a:p>
        </p:txBody>
      </p:sp>
      <p:pic>
        <p:nvPicPr>
          <p:cNvPr id="39" name="Google Shape;99;p3">
            <a:extLst>
              <a:ext uri="{FF2B5EF4-FFF2-40B4-BE49-F238E27FC236}">
                <a16:creationId xmlns:a16="http://schemas.microsoft.com/office/drawing/2014/main" id="{657DA396-974D-43FA-991E-AC252F1174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4770" r="53680" b="30707"/>
          <a:stretch/>
        </p:blipFill>
        <p:spPr>
          <a:xfrm>
            <a:off x="4996255" y="1511742"/>
            <a:ext cx="430897" cy="29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0;p5" descr="http://ecocitysolutions.com/wp-content/uploads/2019/12/new_img02.jpg">
            <a:extLst>
              <a:ext uri="{FF2B5EF4-FFF2-40B4-BE49-F238E27FC236}">
                <a16:creationId xmlns:a16="http://schemas.microsoft.com/office/drawing/2014/main" id="{9BDFF778-24FC-44A5-97AE-E3B8A94A03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0389" y="1397090"/>
            <a:ext cx="3527543" cy="17691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B01562-6E64-4D4B-A4CB-9C4834F61946}"/>
              </a:ext>
            </a:extLst>
          </p:cNvPr>
          <p:cNvSpPr txBox="1"/>
          <p:nvPr/>
        </p:nvSpPr>
        <p:spPr>
          <a:xfrm>
            <a:off x="1677068" y="5773785"/>
            <a:ext cx="2781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도로 인프라 기반의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algn="ctr"/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미세먼지 농도 측정 및 수집</a:t>
            </a:r>
          </a:p>
          <a:p>
            <a:pPr algn="ctr"/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D348BC5-79C9-4493-A283-813FA015A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295" y="4894893"/>
            <a:ext cx="689426" cy="58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8E1343D-9ACA-4344-AC3A-E1D92E371F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3" t="2174" r="47682" b="65278"/>
          <a:stretch/>
        </p:blipFill>
        <p:spPr>
          <a:xfrm>
            <a:off x="8893581" y="4468542"/>
            <a:ext cx="1488382" cy="1306567"/>
          </a:xfrm>
          <a:prstGeom prst="rect">
            <a:avLst/>
          </a:prstGeom>
        </p:spPr>
      </p:pic>
      <p:pic>
        <p:nvPicPr>
          <p:cNvPr id="17" name="그림 16" descr="어두운, 검은색, 이미지, 밤하늘이(가) 표시된 사진&#10;&#10;자동 생성된 설명">
            <a:extLst>
              <a:ext uri="{FF2B5EF4-FFF2-40B4-BE49-F238E27FC236}">
                <a16:creationId xmlns:a16="http://schemas.microsoft.com/office/drawing/2014/main" id="{E806E283-826B-43C8-9B31-C700C2C627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4" r="20661" b="2107"/>
          <a:stretch/>
        </p:blipFill>
        <p:spPr>
          <a:xfrm>
            <a:off x="5892040" y="4855739"/>
            <a:ext cx="854668" cy="6773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9DB1182-EEF3-4D1F-8208-68598A1CB8FB}"/>
              </a:ext>
            </a:extLst>
          </p:cNvPr>
          <p:cNvSpPr txBox="1"/>
          <p:nvPr/>
        </p:nvSpPr>
        <p:spPr>
          <a:xfrm>
            <a:off x="4989585" y="5746864"/>
            <a:ext cx="2781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모니터링 시스템으로 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주변 미세먼지 관리 강화</a:t>
            </a:r>
          </a:p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53B36-22F1-490A-B891-C72F5C234453}"/>
              </a:ext>
            </a:extLst>
          </p:cNvPr>
          <p:cNvSpPr txBox="1"/>
          <p:nvPr/>
        </p:nvSpPr>
        <p:spPr>
          <a:xfrm>
            <a:off x="8260552" y="5729630"/>
            <a:ext cx="278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초미세먼지 감축효과 기대 및 시민의 교통 편의성 제고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90DD587-004B-447A-848D-5139CF365B4E}"/>
              </a:ext>
            </a:extLst>
          </p:cNvPr>
          <p:cNvSpPr/>
          <p:nvPr/>
        </p:nvSpPr>
        <p:spPr>
          <a:xfrm>
            <a:off x="5890842" y="4730339"/>
            <a:ext cx="900348" cy="9233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EA89FA-CD5B-49A6-9845-DA528D2BC0B4}"/>
              </a:ext>
            </a:extLst>
          </p:cNvPr>
          <p:cNvSpPr/>
          <p:nvPr/>
        </p:nvSpPr>
        <p:spPr>
          <a:xfrm>
            <a:off x="2425834" y="4762440"/>
            <a:ext cx="900348" cy="8657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40" descr="오른쪽 화살표 단색으로 채워진">
            <a:extLst>
              <a:ext uri="{FF2B5EF4-FFF2-40B4-BE49-F238E27FC236}">
                <a16:creationId xmlns:a16="http://schemas.microsoft.com/office/drawing/2014/main" id="{148FCA5F-902B-4060-96DB-2396662DCD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6056400" y="3075081"/>
            <a:ext cx="591199" cy="695759"/>
          </a:xfrm>
          <a:prstGeom prst="rect">
            <a:avLst/>
          </a:prstGeom>
        </p:spPr>
      </p:pic>
      <p:sp>
        <p:nvSpPr>
          <p:cNvPr id="43" name="Google Shape;149;p5">
            <a:extLst>
              <a:ext uri="{FF2B5EF4-FFF2-40B4-BE49-F238E27FC236}">
                <a16:creationId xmlns:a16="http://schemas.microsoft.com/office/drawing/2014/main" id="{0BFE893C-6097-47D9-83DF-3243CD85E4C0}"/>
              </a:ext>
            </a:extLst>
          </p:cNvPr>
          <p:cNvSpPr/>
          <p:nvPr/>
        </p:nvSpPr>
        <p:spPr>
          <a:xfrm>
            <a:off x="5427152" y="3822153"/>
            <a:ext cx="1863271" cy="464688"/>
          </a:xfrm>
          <a:prstGeom prst="roundRect">
            <a:avLst>
              <a:gd name="adj" fmla="val 50000"/>
            </a:avLst>
          </a:prstGeom>
          <a:solidFill>
            <a:srgbClr val="214867"/>
          </a:solidFill>
          <a:ln w="9525" cap="flat" cmpd="sng">
            <a:solidFill>
              <a:srgbClr val="2574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기대</a:t>
            </a:r>
            <a:r>
              <a:rPr lang="en-US" altLang="ko-KR" sz="22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2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효과</a:t>
            </a:r>
            <a:endParaRPr sz="2200" b="1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문제 인식 </a:t>
            </a:r>
          </a:p>
        </p:txBody>
      </p:sp>
    </p:spTree>
    <p:extLst>
      <p:ext uri="{BB962C8B-B14F-4D97-AF65-F5344CB8AC3E}">
        <p14:creationId xmlns:p14="http://schemas.microsoft.com/office/powerpoint/2010/main" val="429426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STEP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2 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분석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1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D6A8AD-BDEB-4BB5-87E6-A0259625F114}"/>
              </a:ext>
            </a:extLst>
          </p:cNvPr>
          <p:cNvSpPr/>
          <p:nvPr/>
        </p:nvSpPr>
        <p:spPr>
          <a:xfrm>
            <a:off x="3540969" y="1435680"/>
            <a:ext cx="184731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atinLnBrk="0">
              <a:defRPr/>
            </a:pPr>
            <a:endParaRPr lang="ko-KR" altLang="en-US" sz="2000" b="1" kern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E5D825E-1C87-443C-AF47-377F1F7EF098}"/>
              </a:ext>
            </a:extLst>
          </p:cNvPr>
          <p:cNvSpPr/>
          <p:nvPr/>
        </p:nvSpPr>
        <p:spPr>
          <a:xfrm>
            <a:off x="317481" y="2710003"/>
            <a:ext cx="1396796" cy="7475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수원시 구별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인구밀도 조사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2466A24-3190-4A12-AFEE-C4D3767E1888}"/>
              </a:ext>
            </a:extLst>
          </p:cNvPr>
          <p:cNvSpPr/>
          <p:nvPr/>
        </p:nvSpPr>
        <p:spPr>
          <a:xfrm>
            <a:off x="266008" y="4178907"/>
            <a:ext cx="1571641" cy="7475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 기준 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미달 정류소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제외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94455B-866E-44F0-8D35-AA0490291C20}"/>
              </a:ext>
            </a:extLst>
          </p:cNvPr>
          <p:cNvSpPr/>
          <p:nvPr/>
        </p:nvSpPr>
        <p:spPr>
          <a:xfrm>
            <a:off x="2590434" y="3053427"/>
            <a:ext cx="1974536" cy="92333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 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저감효과</a:t>
            </a:r>
            <a:endParaRPr lang="en-US" altLang="ko-KR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 노출지수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F35499B-5EB3-4287-B935-89D239F7AD05}"/>
              </a:ext>
            </a:extLst>
          </p:cNvPr>
          <p:cNvSpPr/>
          <p:nvPr/>
        </p:nvSpPr>
        <p:spPr>
          <a:xfrm>
            <a:off x="2588829" y="4162592"/>
            <a:ext cx="2049273" cy="88742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 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측정효과</a:t>
            </a:r>
            <a:endParaRPr lang="en-US" altLang="ko-KR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거주인구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C21608-F695-4261-BD2A-420B277A711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837649" y="4606302"/>
            <a:ext cx="75118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12316D3-6D52-43DC-AC9B-7D9E1FA1EAC4}"/>
              </a:ext>
            </a:extLst>
          </p:cNvPr>
          <p:cNvCxnSpPr>
            <a:cxnSpLocks/>
          </p:cNvCxnSpPr>
          <p:nvPr/>
        </p:nvCxnSpPr>
        <p:spPr>
          <a:xfrm>
            <a:off x="2143626" y="3628249"/>
            <a:ext cx="20101" cy="2063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2454914-D89D-43B8-9C5C-FC22879F1F62}"/>
              </a:ext>
            </a:extLst>
          </p:cNvPr>
          <p:cNvCxnSpPr>
            <a:cxnSpLocks/>
          </p:cNvCxnSpPr>
          <p:nvPr/>
        </p:nvCxnSpPr>
        <p:spPr>
          <a:xfrm>
            <a:off x="2124443" y="3627267"/>
            <a:ext cx="46438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60054-4C9E-4350-916B-5D5A205DB113}"/>
              </a:ext>
            </a:extLst>
          </p:cNvPr>
          <p:cNvCxnSpPr>
            <a:cxnSpLocks/>
          </p:cNvCxnSpPr>
          <p:nvPr/>
        </p:nvCxnSpPr>
        <p:spPr>
          <a:xfrm>
            <a:off x="2163727" y="5692064"/>
            <a:ext cx="5559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01134D-9F0B-4663-A2F6-8E5331BB85A9}"/>
              </a:ext>
            </a:extLst>
          </p:cNvPr>
          <p:cNvSpPr/>
          <p:nvPr/>
        </p:nvSpPr>
        <p:spPr>
          <a:xfrm>
            <a:off x="2568009" y="2362674"/>
            <a:ext cx="24571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정류소 기준 각 요인별로</a:t>
            </a:r>
            <a:endParaRPr lang="en-US" altLang="ko-KR" sz="16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srgbClr val="434FD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클러스터링</a:t>
            </a:r>
          </a:p>
        </p:txBody>
      </p:sp>
      <p:pic>
        <p:nvPicPr>
          <p:cNvPr id="43" name="그래픽 42" descr="오른쪽 화살표 윤곽선">
            <a:extLst>
              <a:ext uri="{FF2B5EF4-FFF2-40B4-BE49-F238E27FC236}">
                <a16:creationId xmlns:a16="http://schemas.microsoft.com/office/drawing/2014/main" id="{02362C40-C03A-4628-87B5-AEE1EC34D5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4338" y="3314065"/>
            <a:ext cx="435262" cy="552561"/>
          </a:xfrm>
          <a:prstGeom prst="rect">
            <a:avLst/>
          </a:prstGeom>
        </p:spPr>
      </p:pic>
      <p:pic>
        <p:nvPicPr>
          <p:cNvPr id="44" name="그래픽 43" descr="오른쪽 화살표 윤곽선">
            <a:extLst>
              <a:ext uri="{FF2B5EF4-FFF2-40B4-BE49-F238E27FC236}">
                <a16:creationId xmlns:a16="http://schemas.microsoft.com/office/drawing/2014/main" id="{39CF530B-0168-4E17-AD9B-CFB626E4EE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3051" y="4439990"/>
            <a:ext cx="435262" cy="552561"/>
          </a:xfrm>
          <a:prstGeom prst="rect">
            <a:avLst/>
          </a:prstGeom>
        </p:spPr>
      </p:pic>
      <p:pic>
        <p:nvPicPr>
          <p:cNvPr id="45" name="그래픽 44" descr="오른쪽 화살표 윤곽선">
            <a:extLst>
              <a:ext uri="{FF2B5EF4-FFF2-40B4-BE49-F238E27FC236}">
                <a16:creationId xmlns:a16="http://schemas.microsoft.com/office/drawing/2014/main" id="{384E7139-EFD2-426F-ABCE-F2C190F450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4168" y="5557013"/>
            <a:ext cx="435262" cy="55256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1D1391-177A-48AD-9162-EECD6A83F671}"/>
              </a:ext>
            </a:extLst>
          </p:cNvPr>
          <p:cNvSpPr/>
          <p:nvPr/>
        </p:nvSpPr>
        <p:spPr>
          <a:xfrm>
            <a:off x="5199880" y="2342192"/>
            <a:ext cx="284221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요인별로 군집 내 </a:t>
            </a:r>
            <a:r>
              <a:rPr lang="ko-KR" altLang="en-US" sz="1600" b="1" kern="0" dirty="0">
                <a:solidFill>
                  <a:srgbClr val="434FD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순위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정하여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점수 부여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37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55AD1E-F92C-49E6-AF79-037D1F5D76F2}"/>
              </a:ext>
            </a:extLst>
          </p:cNvPr>
          <p:cNvSpPr/>
          <p:nvPr/>
        </p:nvSpPr>
        <p:spPr>
          <a:xfrm>
            <a:off x="5024563" y="4356538"/>
            <a:ext cx="129756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10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8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6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0E2777-CCDE-49A5-B983-CCF8982225CB}"/>
              </a:ext>
            </a:extLst>
          </p:cNvPr>
          <p:cNvSpPr/>
          <p:nvPr/>
        </p:nvSpPr>
        <p:spPr>
          <a:xfrm>
            <a:off x="5089810" y="5605993"/>
            <a:ext cx="265365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10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7.5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5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2.5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1C091C-750B-4E2B-9C5D-6940E06FB79E}"/>
              </a:ext>
            </a:extLst>
          </p:cNvPr>
          <p:cNvSpPr/>
          <p:nvPr/>
        </p:nvSpPr>
        <p:spPr>
          <a:xfrm>
            <a:off x="8115295" y="2203207"/>
            <a:ext cx="33548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 가지 요인 </a:t>
            </a:r>
            <a:r>
              <a:rPr lang="ko-KR" altLang="en-US" sz="1600" b="1" kern="0" dirty="0">
                <a:solidFill>
                  <a:srgbClr val="434FD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점수 합산 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순위 중 상위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30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선정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A31B9A3-D015-4E4B-8241-4FD7BA0557A2}"/>
              </a:ext>
            </a:extLst>
          </p:cNvPr>
          <p:cNvCxnSpPr>
            <a:cxnSpLocks/>
          </p:cNvCxnSpPr>
          <p:nvPr/>
        </p:nvCxnSpPr>
        <p:spPr>
          <a:xfrm>
            <a:off x="7218703" y="3443962"/>
            <a:ext cx="22675" cy="26375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84DC28A-D0D6-4775-BEEF-AEAB6EF481ED}"/>
              </a:ext>
            </a:extLst>
          </p:cNvPr>
          <p:cNvCxnSpPr>
            <a:cxnSpLocks/>
          </p:cNvCxnSpPr>
          <p:nvPr/>
        </p:nvCxnSpPr>
        <p:spPr>
          <a:xfrm>
            <a:off x="6188365" y="3429000"/>
            <a:ext cx="1853728" cy="2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A4A8695-E8D4-46C9-ADF5-D95EF27761EB}"/>
              </a:ext>
            </a:extLst>
          </p:cNvPr>
          <p:cNvCxnSpPr>
            <a:cxnSpLocks/>
          </p:cNvCxnSpPr>
          <p:nvPr/>
        </p:nvCxnSpPr>
        <p:spPr>
          <a:xfrm>
            <a:off x="6452605" y="4786254"/>
            <a:ext cx="7887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D30A56F-111F-48D7-8D52-1853FF026AEF}"/>
              </a:ext>
            </a:extLst>
          </p:cNvPr>
          <p:cNvCxnSpPr>
            <a:cxnSpLocks/>
          </p:cNvCxnSpPr>
          <p:nvPr/>
        </p:nvCxnSpPr>
        <p:spPr>
          <a:xfrm flipH="1">
            <a:off x="6414765" y="6070807"/>
            <a:ext cx="8266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EEEA8D1-E6A6-4F68-AC5E-8D26709C0207}"/>
              </a:ext>
            </a:extLst>
          </p:cNvPr>
          <p:cNvSpPr/>
          <p:nvPr/>
        </p:nvSpPr>
        <p:spPr>
          <a:xfrm>
            <a:off x="7768872" y="3211519"/>
            <a:ext cx="1517892" cy="59003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CB6601-3412-416F-BE8E-63226245EF8A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ko-KR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6C5C1C-7654-4B28-AA85-F9B2A682BE52}"/>
              </a:ext>
            </a:extLst>
          </p:cNvPr>
          <p:cNvSpPr/>
          <p:nvPr/>
        </p:nvSpPr>
        <p:spPr>
          <a:xfrm>
            <a:off x="449054" y="1573984"/>
            <a:ext cx="16785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STEP</a:t>
            </a:r>
            <a:r>
              <a:rPr lang="ko-KR" altLang="en-US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en-US" altLang="ko-KR" sz="300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53BBB8-8F2E-4A85-9163-2BD0718504EB}"/>
              </a:ext>
            </a:extLst>
          </p:cNvPr>
          <p:cNvSpPr/>
          <p:nvPr/>
        </p:nvSpPr>
        <p:spPr>
          <a:xfrm>
            <a:off x="2886430" y="1558791"/>
            <a:ext cx="16785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STEP</a:t>
            </a:r>
            <a:r>
              <a:rPr lang="ko-KR" altLang="en-US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en-US" altLang="ko-KR" sz="300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96D3DD6-ECCA-4D0D-8A27-2809BA6738B5}"/>
              </a:ext>
            </a:extLst>
          </p:cNvPr>
          <p:cNvSpPr/>
          <p:nvPr/>
        </p:nvSpPr>
        <p:spPr>
          <a:xfrm>
            <a:off x="5710106" y="1546787"/>
            <a:ext cx="16785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STEP</a:t>
            </a:r>
            <a:r>
              <a:rPr lang="ko-KR" altLang="en-US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en-US" altLang="ko-KR" sz="300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22056D2-4535-4AA4-BDF2-D949FAE61B0C}"/>
              </a:ext>
            </a:extLst>
          </p:cNvPr>
          <p:cNvSpPr/>
          <p:nvPr/>
        </p:nvSpPr>
        <p:spPr>
          <a:xfrm>
            <a:off x="9053550" y="1542106"/>
            <a:ext cx="16785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STEP</a:t>
            </a:r>
            <a:r>
              <a:rPr lang="ko-KR" altLang="en-US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en-US" altLang="ko-KR" sz="300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7C596E-56C2-4669-BA6A-2166572757F5}"/>
              </a:ext>
            </a:extLst>
          </p:cNvPr>
          <p:cNvSpPr/>
          <p:nvPr/>
        </p:nvSpPr>
        <p:spPr>
          <a:xfrm>
            <a:off x="4982999" y="3225553"/>
            <a:ext cx="26536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10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7.5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5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군집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2.5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26BD540-BFC4-42F2-A673-34947F9F90B1}"/>
              </a:ext>
            </a:extLst>
          </p:cNvPr>
          <p:cNvSpPr/>
          <p:nvPr/>
        </p:nvSpPr>
        <p:spPr>
          <a:xfrm>
            <a:off x="6492271" y="3155257"/>
            <a:ext cx="928951" cy="7025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4015225-725E-47D9-87B8-E0E727415779}"/>
              </a:ext>
            </a:extLst>
          </p:cNvPr>
          <p:cNvSpPr/>
          <p:nvPr/>
        </p:nvSpPr>
        <p:spPr>
          <a:xfrm>
            <a:off x="6352691" y="2978936"/>
            <a:ext cx="117720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 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1,2</a:t>
            </a:r>
          </a:p>
          <a:p>
            <a:pPr algn="ctr" latinLnBrk="0"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 내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점수 재조정 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E134B3-9392-4EAB-BBE6-B097A27C6AA5}"/>
              </a:ext>
            </a:extLst>
          </p:cNvPr>
          <p:cNvSpPr/>
          <p:nvPr/>
        </p:nvSpPr>
        <p:spPr>
          <a:xfrm>
            <a:off x="9012474" y="4157432"/>
            <a:ext cx="144129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상위 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선정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C6FD143-C3D4-4FB7-BF28-90E36EBDDDD1}"/>
              </a:ext>
            </a:extLst>
          </p:cNvPr>
          <p:cNvSpPr/>
          <p:nvPr/>
        </p:nvSpPr>
        <p:spPr>
          <a:xfrm>
            <a:off x="8938446" y="4772203"/>
            <a:ext cx="215998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상위 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선정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5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95F0B30-6788-458C-8932-3A7AF610BB1C}"/>
              </a:ext>
            </a:extLst>
          </p:cNvPr>
          <p:cNvSpPr/>
          <p:nvPr/>
        </p:nvSpPr>
        <p:spPr>
          <a:xfrm>
            <a:off x="2659694" y="5296994"/>
            <a:ext cx="1978408" cy="123110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 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편의성</a:t>
            </a:r>
            <a:b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교통약자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 취약계층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0BE29A3-2F0D-4F09-9C6D-A85B86C4967E}"/>
              </a:ext>
            </a:extLst>
          </p:cNvPr>
          <p:cNvSpPr/>
          <p:nvPr/>
        </p:nvSpPr>
        <p:spPr>
          <a:xfrm>
            <a:off x="9073712" y="5356714"/>
            <a:ext cx="256316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상위 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선정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+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5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A7FBA28-7228-4211-8659-715149B61E6D}"/>
              </a:ext>
            </a:extLst>
          </p:cNvPr>
          <p:cNvSpPr/>
          <p:nvPr/>
        </p:nvSpPr>
        <p:spPr>
          <a:xfrm>
            <a:off x="9491882" y="2795036"/>
            <a:ext cx="2557658" cy="118172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B700FEA-E7AC-4916-B842-A97D3E5C9596}"/>
              </a:ext>
            </a:extLst>
          </p:cNvPr>
          <p:cNvSpPr/>
          <p:nvPr/>
        </p:nvSpPr>
        <p:spPr>
          <a:xfrm>
            <a:off x="9424430" y="2906096"/>
            <a:ext cx="272647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조건 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반경 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1km 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다른 정류소가 이미 선정되었다면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후보에서 제외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조건 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구별 인구밀도에 따라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 할당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latinLnBrk="0">
              <a:defRPr/>
            </a:pPr>
            <a:endParaRPr lang="ko-KR" altLang="en-US" sz="13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463CDE7-B3BE-4F3A-B8C4-270E4C2BA33C}"/>
              </a:ext>
            </a:extLst>
          </p:cNvPr>
          <p:cNvCxnSpPr>
            <a:cxnSpLocks/>
          </p:cNvCxnSpPr>
          <p:nvPr/>
        </p:nvCxnSpPr>
        <p:spPr>
          <a:xfrm>
            <a:off x="8417462" y="3826814"/>
            <a:ext cx="0" cy="1918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0BC58E3-7C9E-4357-99AE-EEE395F776E9}"/>
              </a:ext>
            </a:extLst>
          </p:cNvPr>
          <p:cNvSpPr/>
          <p:nvPr/>
        </p:nvSpPr>
        <p:spPr>
          <a:xfrm>
            <a:off x="7932547" y="4087771"/>
            <a:ext cx="1107425" cy="41416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Case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03DEE194-C881-44A2-A8C0-02D429B60C03}"/>
              </a:ext>
            </a:extLst>
          </p:cNvPr>
          <p:cNvSpPr/>
          <p:nvPr/>
        </p:nvSpPr>
        <p:spPr>
          <a:xfrm>
            <a:off x="7958572" y="4710727"/>
            <a:ext cx="1107425" cy="41416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Case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70FE491-FB4E-49BD-910A-88D7777ABE98}"/>
              </a:ext>
            </a:extLst>
          </p:cNvPr>
          <p:cNvSpPr/>
          <p:nvPr/>
        </p:nvSpPr>
        <p:spPr>
          <a:xfrm>
            <a:off x="7958572" y="5336766"/>
            <a:ext cx="1107425" cy="41416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Case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EB6FF1-490F-49EF-A5AA-374A7EE7D22D}"/>
              </a:ext>
            </a:extLst>
          </p:cNvPr>
          <p:cNvSpPr/>
          <p:nvPr/>
        </p:nvSpPr>
        <p:spPr>
          <a:xfrm>
            <a:off x="8876130" y="5823621"/>
            <a:ext cx="27917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넓은 범위를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커버하는 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Case  </a:t>
            </a:r>
            <a:r>
              <a:rPr lang="ko-KR" alt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선택</a:t>
            </a:r>
          </a:p>
        </p:txBody>
      </p:sp>
      <p:pic>
        <p:nvPicPr>
          <p:cNvPr id="76" name="Picture 6">
            <a:extLst>
              <a:ext uri="{FF2B5EF4-FFF2-40B4-BE49-F238E27FC236}">
                <a16:creationId xmlns:a16="http://schemas.microsoft.com/office/drawing/2014/main" id="{7C126BA1-5977-435F-A2D2-3B06F1DF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401487" y="5833113"/>
            <a:ext cx="690013" cy="95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액자 76">
            <a:extLst>
              <a:ext uri="{FF2B5EF4-FFF2-40B4-BE49-F238E27FC236}">
                <a16:creationId xmlns:a16="http://schemas.microsoft.com/office/drawing/2014/main" id="{2191F20D-B6D7-48D8-8234-9373B0B018F5}"/>
              </a:ext>
            </a:extLst>
          </p:cNvPr>
          <p:cNvSpPr/>
          <p:nvPr/>
        </p:nvSpPr>
        <p:spPr>
          <a:xfrm>
            <a:off x="9167460" y="5884567"/>
            <a:ext cx="2187851" cy="767866"/>
          </a:xfrm>
          <a:prstGeom prst="frame">
            <a:avLst>
              <a:gd name="adj1" fmla="val 2162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281457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92;p3">
            <a:extLst>
              <a:ext uri="{FF2B5EF4-FFF2-40B4-BE49-F238E27FC236}">
                <a16:creationId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 K-means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44D2F660-41E7-4686-980E-9766C19E67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44" y="2063800"/>
            <a:ext cx="2728063" cy="3062197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18E24A59-475C-4EE7-B3BB-0C42A4CC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6" y="1064637"/>
            <a:ext cx="502610" cy="4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3F2DF-0286-47F3-AD2B-31CB10981012}"/>
              </a:ext>
            </a:extLst>
          </p:cNvPr>
          <p:cNvSpPr/>
          <p:nvPr/>
        </p:nvSpPr>
        <p:spPr>
          <a:xfrm>
            <a:off x="828086" y="1112781"/>
            <a:ext cx="35152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결과 시각화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5E8A96-7531-48EE-A553-013C276FA24A}"/>
              </a:ext>
            </a:extLst>
          </p:cNvPr>
          <p:cNvSpPr/>
          <p:nvPr/>
        </p:nvSpPr>
        <p:spPr>
          <a:xfrm>
            <a:off x="1301841" y="1661382"/>
            <a:ext cx="1713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버스 </a:t>
            </a:r>
            <a:r>
              <a:rPr lang="ko-KR" altLang="en-US" sz="1600" kern="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승하차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 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6F1A4E-BC02-4541-AE8A-1CE259D68C6E}"/>
              </a:ext>
            </a:extLst>
          </p:cNvPr>
          <p:cNvSpPr/>
          <p:nvPr/>
        </p:nvSpPr>
        <p:spPr>
          <a:xfrm>
            <a:off x="4999289" y="1618659"/>
            <a:ext cx="208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평일 혼잡 빈도 강도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237E06-87DC-4BC8-8416-9C98E60737D7}"/>
              </a:ext>
            </a:extLst>
          </p:cNvPr>
          <p:cNvSpPr/>
          <p:nvPr/>
        </p:nvSpPr>
        <p:spPr>
          <a:xfrm>
            <a:off x="507642" y="5267534"/>
            <a:ext cx="41560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5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조원동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매탄동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버스 </a:t>
            </a:r>
            <a:r>
              <a:rPr lang="ko-KR" altLang="en-US" sz="15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승하차수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높음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외에는 </a:t>
            </a:r>
            <a:r>
              <a:rPr lang="ko-KR" altLang="en-US" sz="15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지역간의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큰 차이 없음  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D03868-2AF5-4380-9CC1-8F2E518F4813}"/>
              </a:ext>
            </a:extLst>
          </p:cNvPr>
          <p:cNvSpPr/>
          <p:nvPr/>
        </p:nvSpPr>
        <p:spPr>
          <a:xfrm>
            <a:off x="4479109" y="5196618"/>
            <a:ext cx="360381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팔달구와 인근 지역의 평일 </a:t>
            </a:r>
            <a:r>
              <a:rPr lang="ko-KR" altLang="en-US" sz="15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혼잡빈도강도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높음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</a:t>
            </a:r>
            <a:r>
              <a:rPr lang="ko-KR" altLang="en-US" sz="15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수와 양의 관계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1" name="그림 40" descr="지도이(가) 표시된 사진&#10;&#10;자동 생성된 설명">
            <a:extLst>
              <a:ext uri="{FF2B5EF4-FFF2-40B4-BE49-F238E27FC236}">
                <a16:creationId xmlns:a16="http://schemas.microsoft.com/office/drawing/2014/main" id="{DD6ADE5D-5328-4D72-8CF6-BD70AF0FF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48" y="2202417"/>
            <a:ext cx="2863385" cy="277336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984F12-F12D-41B2-8370-281B49B97D68}"/>
              </a:ext>
            </a:extLst>
          </p:cNvPr>
          <p:cNvSpPr/>
          <p:nvPr/>
        </p:nvSpPr>
        <p:spPr>
          <a:xfrm>
            <a:off x="8844258" y="1543668"/>
            <a:ext cx="208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농도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4BC5D3BF-2872-405F-BFB1-D733B14EF7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1" t="-1517"/>
          <a:stretch/>
        </p:blipFill>
        <p:spPr>
          <a:xfrm>
            <a:off x="11349618" y="2735927"/>
            <a:ext cx="702158" cy="1191398"/>
          </a:xfrm>
          <a:prstGeom prst="rect">
            <a:avLst/>
          </a:prstGeom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7D4BBA84-48DA-4049-9A21-C761F7998B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24"/>
          <a:stretch/>
        </p:blipFill>
        <p:spPr>
          <a:xfrm>
            <a:off x="11144742" y="2752001"/>
            <a:ext cx="204876" cy="117358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F5022-A872-40BD-B6F4-1871B94E49C2}"/>
              </a:ext>
            </a:extLst>
          </p:cNvPr>
          <p:cNvSpPr/>
          <p:nvPr/>
        </p:nvSpPr>
        <p:spPr>
          <a:xfrm>
            <a:off x="8389947" y="5125997"/>
            <a:ext cx="354468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영통구의 미세먼지 농도가 가장 높음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endParaRPr lang="en-US" altLang="ko-KR" sz="3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팔달구의 미세먼지 농도가 가장 낮음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endParaRPr lang="en-US" altLang="ko-KR" sz="3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</a:t>
            </a:r>
            <a:r>
              <a:rPr lang="ko-KR" altLang="en-US" sz="15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승하차수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평일 </a:t>
            </a:r>
            <a:r>
              <a:rPr lang="ko-KR" altLang="en-US" sz="15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혼잡빈도강도와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비례하지 않음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endParaRPr lang="en-US" altLang="ko-KR" sz="3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미세먼지에 영향을 미치는 다른 요인을 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찾아볼 필요  있음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F44F05B-4717-4C60-BCDA-6F8EA56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55" y="-530174"/>
            <a:ext cx="6939890" cy="166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707412568">
            <a:extLst>
              <a:ext uri="{FF2B5EF4-FFF2-40B4-BE49-F238E27FC236}">
                <a16:creationId xmlns:a16="http://schemas.microsoft.com/office/drawing/2014/main" id="{70594043-A8A0-479E-B31E-F6BCC2F3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93" y="2063800"/>
            <a:ext cx="2728063" cy="314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31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7962E22-E03E-4CD6-9E30-776FD46B9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" y="1105546"/>
            <a:ext cx="499180" cy="45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F983AF-7E6E-4128-8931-8F50437E99DF}"/>
              </a:ext>
            </a:extLst>
          </p:cNvPr>
          <p:cNvSpPr/>
          <p:nvPr/>
        </p:nvSpPr>
        <p:spPr>
          <a:xfrm>
            <a:off x="858566" y="1183535"/>
            <a:ext cx="35152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인구밀도 구하기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F82108-D233-4633-8F6D-67354DA80453}"/>
              </a:ext>
            </a:extLst>
          </p:cNvPr>
          <p:cNvCxnSpPr>
            <a:cxnSpLocks/>
          </p:cNvCxnSpPr>
          <p:nvPr/>
        </p:nvCxnSpPr>
        <p:spPr>
          <a:xfrm>
            <a:off x="5948737" y="1614422"/>
            <a:ext cx="0" cy="5116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A963CED8-D9C0-4231-B158-C079FA895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616" y="1128167"/>
            <a:ext cx="470650" cy="43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B319E0-AED8-4622-A15D-4E60EB9F2A8E}"/>
              </a:ext>
            </a:extLst>
          </p:cNvPr>
          <p:cNvSpPr/>
          <p:nvPr/>
        </p:nvSpPr>
        <p:spPr>
          <a:xfrm>
            <a:off x="6717102" y="1098199"/>
            <a:ext cx="52394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스마트정류장 설치기준 미달 정류소 제거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12A1DC-73BB-4241-9F05-1D3A41872498}"/>
              </a:ext>
            </a:extLst>
          </p:cNvPr>
          <p:cNvSpPr/>
          <p:nvPr/>
        </p:nvSpPr>
        <p:spPr>
          <a:xfrm>
            <a:off x="6243263" y="1724303"/>
            <a:ext cx="492474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5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</a:t>
            </a:r>
            <a:r>
              <a:rPr lang="en-US" altLang="ko-KR" sz="15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5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등 추가 공사는 불가</a:t>
            </a:r>
            <a:endParaRPr lang="en-US" altLang="ko-KR" sz="1500" i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</a:t>
            </a:r>
            <a:r>
              <a:rPr lang="en-US" altLang="ko-KR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BIS </a:t>
            </a:r>
            <a:r>
              <a:rPr lang="ko-KR" altLang="en-US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설치되지 않은 정류장 제외</a:t>
            </a:r>
          </a:p>
        </p:txBody>
      </p:sp>
      <p:pic>
        <p:nvPicPr>
          <p:cNvPr id="17" name="그래픽 16" descr="오른쪽 화살표 단색으로 채워진">
            <a:extLst>
              <a:ext uri="{FF2B5EF4-FFF2-40B4-BE49-F238E27FC236}">
                <a16:creationId xmlns:a16="http://schemas.microsoft.com/office/drawing/2014/main" id="{B6A6C932-8DFC-4D87-927B-8F5BC69C9E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138" y="1898134"/>
            <a:ext cx="359928" cy="4314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6684B7E-3496-4E7D-82D9-993633C633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72" t="37349" r="65955" b="41123"/>
          <a:stretch/>
        </p:blipFill>
        <p:spPr>
          <a:xfrm>
            <a:off x="6401563" y="2394527"/>
            <a:ext cx="1715786" cy="1476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8EE98D9-9EFD-41F1-A9B0-FD6CD101CE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73" t="37723" r="40506" b="42023"/>
          <a:stretch/>
        </p:blipFill>
        <p:spPr>
          <a:xfrm>
            <a:off x="8019416" y="2425062"/>
            <a:ext cx="858011" cy="1381665"/>
          </a:xfrm>
          <a:prstGeom prst="rect">
            <a:avLst/>
          </a:prstGeo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06A8D420-26F4-493C-AC24-A78CA741F9A4}"/>
              </a:ext>
            </a:extLst>
          </p:cNvPr>
          <p:cNvSpPr/>
          <p:nvPr/>
        </p:nvSpPr>
        <p:spPr>
          <a:xfrm>
            <a:off x="8161200" y="2853153"/>
            <a:ext cx="662138" cy="280029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8D96A6-8124-4221-9B3C-DE973A377C9D}"/>
              </a:ext>
            </a:extLst>
          </p:cNvPr>
          <p:cNvCxnSpPr>
            <a:cxnSpLocks/>
          </p:cNvCxnSpPr>
          <p:nvPr/>
        </p:nvCxnSpPr>
        <p:spPr>
          <a:xfrm>
            <a:off x="8823338" y="2993167"/>
            <a:ext cx="3906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920D8A-096A-4883-8C8A-8EDA833DCD34}"/>
              </a:ext>
            </a:extLst>
          </p:cNvPr>
          <p:cNvSpPr/>
          <p:nvPr/>
        </p:nvSpPr>
        <p:spPr>
          <a:xfrm>
            <a:off x="9584324" y="2455099"/>
            <a:ext cx="129506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후보에서 제외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F757BA-4379-4A14-8B0F-47878C662DAA}"/>
              </a:ext>
            </a:extLst>
          </p:cNvPr>
          <p:cNvCxnSpPr>
            <a:cxnSpLocks/>
          </p:cNvCxnSpPr>
          <p:nvPr/>
        </p:nvCxnSpPr>
        <p:spPr>
          <a:xfrm>
            <a:off x="9214018" y="2601293"/>
            <a:ext cx="0" cy="3918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900FB37-3910-448D-9D38-AD4E1CE5628B}"/>
              </a:ext>
            </a:extLst>
          </p:cNvPr>
          <p:cNvCxnSpPr>
            <a:cxnSpLocks/>
          </p:cNvCxnSpPr>
          <p:nvPr/>
        </p:nvCxnSpPr>
        <p:spPr>
          <a:xfrm>
            <a:off x="9214018" y="2601721"/>
            <a:ext cx="3906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FBC5AE-A04C-4DF0-8999-A8398C6DE890}"/>
              </a:ext>
            </a:extLst>
          </p:cNvPr>
          <p:cNvSpPr/>
          <p:nvPr/>
        </p:nvSpPr>
        <p:spPr>
          <a:xfrm>
            <a:off x="6243263" y="4036006"/>
            <a:ext cx="571328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5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승강장 규격 </a:t>
            </a:r>
            <a:r>
              <a:rPr lang="en-US" altLang="ko-KR" sz="1500" b="1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5.5M</a:t>
            </a:r>
            <a:r>
              <a:rPr lang="ko-KR" altLang="en-US" sz="1500" b="1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 </a:t>
            </a:r>
            <a:r>
              <a:rPr lang="en-US" altLang="ko-KR" sz="1500" b="1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X2.5M </a:t>
            </a:r>
            <a:r>
              <a:rPr lang="ko-KR" altLang="en-US" sz="1500" b="1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</a:t>
            </a:r>
            <a:r>
              <a:rPr lang="ko-KR" altLang="en-US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5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</a:t>
            </a:r>
            <a:r>
              <a:rPr lang="ko-KR" altLang="en-US" sz="1500" b="1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보행자 통행공간 폭은 </a:t>
            </a:r>
            <a:r>
              <a:rPr lang="en-US" altLang="ko-KR" sz="1500" b="1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1.5M</a:t>
            </a:r>
            <a:r>
              <a:rPr lang="ko-KR" altLang="en-US" sz="1500" b="1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 확보 필요</a:t>
            </a:r>
            <a:endParaRPr lang="en-US" altLang="ko-KR" sz="1500" b="1" i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</a:t>
            </a:r>
            <a:r>
              <a:rPr lang="ko-KR" altLang="en-US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버스정류장의 인도 폭이 </a:t>
            </a:r>
            <a:r>
              <a:rPr lang="en-US" altLang="ko-KR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4M </a:t>
            </a:r>
            <a:r>
              <a:rPr lang="ko-KR" altLang="en-US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미만인 정류장 제외</a:t>
            </a:r>
            <a:endParaRPr lang="en-US" altLang="ko-KR" sz="1500" b="1" i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600" b="1" i="0" dirty="0">
              <a:solidFill>
                <a:srgbClr val="DC3545"/>
              </a:solidFill>
              <a:effectLst/>
              <a:latin typeface="HY견고딕"/>
            </a:endParaRPr>
          </a:p>
          <a:p>
            <a:pPr latinLnBrk="0">
              <a:defRPr/>
            </a:pPr>
            <a:endParaRPr lang="ko-KR" altLang="en-US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8" name="그래픽 47" descr="오른쪽 화살표 단색으로 채워진">
            <a:extLst>
              <a:ext uri="{FF2B5EF4-FFF2-40B4-BE49-F238E27FC236}">
                <a16:creationId xmlns:a16="http://schemas.microsoft.com/office/drawing/2014/main" id="{77B9AFC4-43EF-49E9-9B19-B41872923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6302" y="4471712"/>
            <a:ext cx="359928" cy="43146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6016718-DDB5-4E4B-B02C-EB18D9C10F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493" t="32305" r="69389" b="50267"/>
          <a:stretch/>
        </p:blipFill>
        <p:spPr>
          <a:xfrm>
            <a:off x="6418970" y="4954086"/>
            <a:ext cx="1240220" cy="1201642"/>
          </a:xfrm>
          <a:prstGeom prst="rect">
            <a:avLst/>
          </a:prstGeom>
        </p:spPr>
      </p:pic>
      <p:sp>
        <p:nvSpPr>
          <p:cNvPr id="53" name="액자 52">
            <a:extLst>
              <a:ext uri="{FF2B5EF4-FFF2-40B4-BE49-F238E27FC236}">
                <a16:creationId xmlns:a16="http://schemas.microsoft.com/office/drawing/2014/main" id="{E11E9D1C-6712-48BB-89FA-0810DB529DCB}"/>
              </a:ext>
            </a:extLst>
          </p:cNvPr>
          <p:cNvSpPr/>
          <p:nvPr/>
        </p:nvSpPr>
        <p:spPr>
          <a:xfrm>
            <a:off x="7261192" y="5198995"/>
            <a:ext cx="397998" cy="246212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액자 53">
            <a:extLst>
              <a:ext uri="{FF2B5EF4-FFF2-40B4-BE49-F238E27FC236}">
                <a16:creationId xmlns:a16="http://schemas.microsoft.com/office/drawing/2014/main" id="{9AB3C385-51FE-4E51-9E0A-2ACBF7695B91}"/>
              </a:ext>
            </a:extLst>
          </p:cNvPr>
          <p:cNvSpPr/>
          <p:nvPr/>
        </p:nvSpPr>
        <p:spPr>
          <a:xfrm>
            <a:off x="7267545" y="5891289"/>
            <a:ext cx="397998" cy="246212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61DFE9-A7D9-42BE-96BA-34B6428F28EB}"/>
              </a:ext>
            </a:extLst>
          </p:cNvPr>
          <p:cNvCxnSpPr>
            <a:cxnSpLocks/>
          </p:cNvCxnSpPr>
          <p:nvPr/>
        </p:nvCxnSpPr>
        <p:spPr>
          <a:xfrm>
            <a:off x="7665543" y="6038390"/>
            <a:ext cx="3906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2192E0-063C-4C56-BB3B-36728D1F763B}"/>
              </a:ext>
            </a:extLst>
          </p:cNvPr>
          <p:cNvSpPr/>
          <p:nvPr/>
        </p:nvSpPr>
        <p:spPr>
          <a:xfrm>
            <a:off x="8019416" y="5188376"/>
            <a:ext cx="30059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도보 폭</a:t>
            </a:r>
            <a:r>
              <a:rPr lang="en-US" altLang="ko-KR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=0 </a:t>
            </a:r>
            <a:r>
              <a:rPr lang="en-US" altLang="ko-KR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 </a:t>
            </a:r>
            <a:r>
              <a: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정보 없음         제외 불가능 </a:t>
            </a:r>
            <a:endParaRPr lang="ko-KR" altLang="en-US" sz="13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3B07DC1-35E4-4A5C-BC5A-DC23776F32E1}"/>
              </a:ext>
            </a:extLst>
          </p:cNvPr>
          <p:cNvCxnSpPr>
            <a:cxnSpLocks/>
          </p:cNvCxnSpPr>
          <p:nvPr/>
        </p:nvCxnSpPr>
        <p:spPr>
          <a:xfrm>
            <a:off x="7665543" y="5308597"/>
            <a:ext cx="3906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4ACA1DE-1171-46F9-9AFA-336DCDAA4FC0}"/>
              </a:ext>
            </a:extLst>
          </p:cNvPr>
          <p:cNvSpPr/>
          <p:nvPr/>
        </p:nvSpPr>
        <p:spPr>
          <a:xfrm>
            <a:off x="8023452" y="5938894"/>
            <a:ext cx="1240221" cy="292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후보에서 제외</a:t>
            </a:r>
          </a:p>
        </p:txBody>
      </p:sp>
      <p:pic>
        <p:nvPicPr>
          <p:cNvPr id="57" name="그래픽 56" descr="오른쪽 화살표 윤곽선">
            <a:extLst>
              <a:ext uri="{FF2B5EF4-FFF2-40B4-BE49-F238E27FC236}">
                <a16:creationId xmlns:a16="http://schemas.microsoft.com/office/drawing/2014/main" id="{22C34185-26BF-40C2-90B1-13D75C34AC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6026" y="5222520"/>
            <a:ext cx="263688" cy="26368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0016D48D-1060-4E1A-B980-7716182DA191}"/>
              </a:ext>
            </a:extLst>
          </p:cNvPr>
          <p:cNvSpPr/>
          <p:nvPr/>
        </p:nvSpPr>
        <p:spPr>
          <a:xfrm>
            <a:off x="9772334" y="3013531"/>
            <a:ext cx="1982682" cy="7931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1A6FDA-736D-4693-B10C-91E5E909252F}"/>
              </a:ext>
            </a:extLst>
          </p:cNvPr>
          <p:cNvSpPr/>
          <p:nvPr/>
        </p:nvSpPr>
        <p:spPr>
          <a:xfrm>
            <a:off x="9772333" y="3126947"/>
            <a:ext cx="22141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후보 버스정류장 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1179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  <a:r>
              <a:rPr lang="en-US" altLang="ko-KR" sz="1700" b="1" i="0" dirty="0">
                <a:solidFill>
                  <a:srgbClr val="0033C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928</a:t>
            </a:r>
            <a:r>
              <a:rPr lang="ko-KR" altLang="en-US" sz="1700" b="1" i="0" dirty="0">
                <a:solidFill>
                  <a:srgbClr val="0033C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ko-KR" altLang="en-US" sz="1700" b="1" kern="0" dirty="0">
              <a:solidFill>
                <a:srgbClr val="0033C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2DEF2C5-150F-4788-8250-F8CECF781237}"/>
              </a:ext>
            </a:extLst>
          </p:cNvPr>
          <p:cNvSpPr/>
          <p:nvPr/>
        </p:nvSpPr>
        <p:spPr>
          <a:xfrm>
            <a:off x="9794291" y="5688488"/>
            <a:ext cx="1982682" cy="7931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CCDF198-0C7F-42DC-83FD-325D384A7FD5}"/>
              </a:ext>
            </a:extLst>
          </p:cNvPr>
          <p:cNvSpPr/>
          <p:nvPr/>
        </p:nvSpPr>
        <p:spPr>
          <a:xfrm>
            <a:off x="9835421" y="5821139"/>
            <a:ext cx="22141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후보 버스정류장 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928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en-US" altLang="ko-KR" sz="1700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  <a:r>
              <a:rPr lang="en-US" altLang="ko-KR" sz="1700" b="1" i="0" dirty="0">
                <a:solidFill>
                  <a:srgbClr val="0033C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733</a:t>
            </a:r>
            <a:r>
              <a:rPr lang="ko-KR" altLang="en-US" sz="1700" b="1" i="0" dirty="0">
                <a:solidFill>
                  <a:srgbClr val="0033C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ko-KR" altLang="en-US" sz="1700" b="1" kern="0" dirty="0">
              <a:solidFill>
                <a:srgbClr val="0033C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F81BEAF1-8B41-410D-96B0-AE4DB2FC22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356" t="56889" r="85659" b="24345"/>
          <a:stretch/>
        </p:blipFill>
        <p:spPr>
          <a:xfrm>
            <a:off x="1106171" y="2461807"/>
            <a:ext cx="1178316" cy="168088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E296E42-364B-4FCF-98A9-CCF9CB4162F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167" t="47524" r="82749" b="33707"/>
          <a:stretch/>
        </p:blipFill>
        <p:spPr>
          <a:xfrm>
            <a:off x="2363943" y="2426722"/>
            <a:ext cx="679253" cy="1700730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CC2D607B-0C08-4F8D-9FC3-4B1B4BAE1BA7}"/>
              </a:ext>
            </a:extLst>
          </p:cNvPr>
          <p:cNvSpPr/>
          <p:nvPr/>
        </p:nvSpPr>
        <p:spPr>
          <a:xfrm>
            <a:off x="4129966" y="2720851"/>
            <a:ext cx="1837000" cy="1362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총면적 단위</a:t>
            </a:r>
            <a:r>
              <a:rPr lang="en-US" altLang="ko-KR" sz="13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3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en-US" altLang="ko-KR" sz="13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㎡</a:t>
            </a:r>
            <a:endParaRPr lang="en-US" altLang="ko-KR" sz="1300" kern="0" dirty="0">
              <a:solidFill>
                <a:srgbClr val="58585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3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인구밀도</a:t>
            </a:r>
            <a:r>
              <a:rPr lang="en-US" altLang="ko-KR" sz="13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 </a:t>
            </a:r>
            <a:r>
              <a:rPr lang="ko-KR" altLang="en-US" sz="13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 </a:t>
            </a:r>
            <a:r>
              <a:rPr lang="en-US" altLang="ko-KR" sz="13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k</a:t>
            </a:r>
            <a:r>
              <a:rPr lang="ko-KR" altLang="en-US" sz="13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㎡</a:t>
            </a:r>
            <a:endParaRPr lang="en-US" altLang="ko-KR" sz="13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00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b="0" i="0" dirty="0">
                <a:solidFill>
                  <a:srgbClr val="58585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2020</a:t>
            </a:r>
            <a:r>
              <a:rPr lang="ko-KR" altLang="en-US" sz="1000" b="0" i="0" dirty="0">
                <a:solidFill>
                  <a:srgbClr val="58585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000" b="0" i="0" dirty="0">
                <a:solidFill>
                  <a:srgbClr val="58585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000" b="0" i="0" dirty="0">
                <a:solidFill>
                  <a:srgbClr val="58585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1000" b="0" i="0" dirty="0">
                <a:solidFill>
                  <a:srgbClr val="58585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r>
              <a:rPr lang="ko-KR" altLang="en-US" sz="1000" b="0" i="0" dirty="0">
                <a:solidFill>
                  <a:srgbClr val="58585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기준 </a:t>
            </a:r>
            <a:r>
              <a:rPr lang="en-US" altLang="ko-KR" sz="1000" b="0" i="0" dirty="0">
                <a:solidFill>
                  <a:srgbClr val="58585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000" kern="0" dirty="0">
              <a:solidFill>
                <a:srgbClr val="58585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</a:t>
            </a:r>
            <a:r>
              <a:rPr lang="en-US" altLang="ko-KR" sz="10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통계</a:t>
            </a:r>
            <a:endParaRPr lang="ko-KR" altLang="en-US" sz="10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7" name="그래픽 76" descr="오른쪽 화살표 단색으로 채워진">
            <a:extLst>
              <a:ext uri="{FF2B5EF4-FFF2-40B4-BE49-F238E27FC236}">
                <a16:creationId xmlns:a16="http://schemas.microsoft.com/office/drawing/2014/main" id="{A65158E2-C33E-4AD2-8393-8CBDD69C22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848061" y="4071235"/>
            <a:ext cx="359928" cy="431463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F571D417-8CEB-422B-81FF-E6C7AD317AFA}"/>
              </a:ext>
            </a:extLst>
          </p:cNvPr>
          <p:cNvSpPr/>
          <p:nvPr/>
        </p:nvSpPr>
        <p:spPr>
          <a:xfrm>
            <a:off x="1316256" y="4540588"/>
            <a:ext cx="39438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구별 인구밀도 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인구밀도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* </a:t>
            </a:r>
            <a:r>
              <a:rPr lang="en-US" altLang="ko-KR" sz="1500" kern="0" dirty="0">
                <a:solidFill>
                  <a:srgbClr val="0033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endParaRPr lang="en-US" altLang="ko-KR" sz="1600" b="1" i="0" dirty="0">
              <a:solidFill>
                <a:srgbClr val="0033CC"/>
              </a:solidFill>
              <a:effectLst/>
              <a:latin typeface="HY견고딕"/>
            </a:endParaRPr>
          </a:p>
          <a:p>
            <a:pPr latinLnBrk="0">
              <a:defRPr/>
            </a:pPr>
            <a:endParaRPr lang="ko-KR" altLang="en-US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B1A12BC-29B9-4509-88D6-526160C294D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0293" t="49566" r="24276" b="34068"/>
          <a:stretch/>
        </p:blipFill>
        <p:spPr>
          <a:xfrm>
            <a:off x="3065122" y="2423328"/>
            <a:ext cx="991634" cy="1680883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7274D787-8BD8-41B8-96BD-C83364D36605}"/>
              </a:ext>
            </a:extLst>
          </p:cNvPr>
          <p:cNvSpPr/>
          <p:nvPr/>
        </p:nvSpPr>
        <p:spPr>
          <a:xfrm>
            <a:off x="1592504" y="4948909"/>
            <a:ext cx="3030951" cy="1700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605ACC0-4199-4DB7-97FC-4614D76AE95F}"/>
              </a:ext>
            </a:extLst>
          </p:cNvPr>
          <p:cNvSpPr/>
          <p:nvPr/>
        </p:nvSpPr>
        <p:spPr>
          <a:xfrm>
            <a:off x="1605210" y="4890351"/>
            <a:ext cx="3001804" cy="1836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 스마트정류장 설치 개수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권선구    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5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영통구    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9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장안구    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6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팔달구    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10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78651A9-4431-496F-9547-4D85AB7CDECB}"/>
              </a:ext>
            </a:extLst>
          </p:cNvPr>
          <p:cNvSpPr/>
          <p:nvPr/>
        </p:nvSpPr>
        <p:spPr>
          <a:xfrm>
            <a:off x="787059" y="1722013"/>
            <a:ext cx="51620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버스정류장 설치 시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500" kern="0" dirty="0">
                <a:solidFill>
                  <a:srgbClr val="0033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지역의 균형</a:t>
            </a: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고려하기 위해 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 인구밀도에 따라 정류소 설치 개수를 미리 할당</a:t>
            </a:r>
          </a:p>
        </p:txBody>
      </p:sp>
      <p:sp>
        <p:nvSpPr>
          <p:cNvPr id="85" name="Google Shape;92;p3">
            <a:extLst>
              <a:ext uri="{FF2B5EF4-FFF2-40B4-BE49-F238E27FC236}">
                <a16:creationId xmlns:a16="http://schemas.microsoft.com/office/drawing/2014/main" id="{D939B989-3ACC-49C9-987D-1FCD474E9857}"/>
              </a:ext>
            </a:extLst>
          </p:cNvPr>
          <p:cNvSpPr txBox="1">
            <a:spLocks/>
          </p:cNvSpPr>
          <p:nvPr/>
        </p:nvSpPr>
        <p:spPr>
          <a:xfrm>
            <a:off x="3243757" y="449793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로드맵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 K-means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3452400170"/>
      </p:ext>
    </p:extLst>
  </p:cSld>
  <p:clrMapOvr>
    <a:masterClrMapping/>
  </p:clrMapOvr>
</p:sld>
</file>

<file path=ppt/theme/theme1.xml><?xml version="1.0" encoding="utf-8"?>
<a:theme xmlns:a="http://schemas.openxmlformats.org/drawingml/2006/main" name="2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2891</Words>
  <Application>Microsoft Office PowerPoint</Application>
  <PresentationFormat>와이드스크린</PresentationFormat>
  <Paragraphs>591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Arial</vt:lpstr>
      <vt:lpstr>나눔스퀘어</vt:lpstr>
      <vt:lpstr>맑은 고딕</vt:lpstr>
      <vt:lpstr>Wingdings</vt:lpstr>
      <vt:lpstr>나눔스퀘어_ac Bold</vt:lpstr>
      <vt:lpstr>Courier New</vt:lpstr>
      <vt:lpstr>나눔스퀘어 Bold</vt:lpstr>
      <vt:lpstr>나눔스퀘어 ExtraBold</vt:lpstr>
      <vt:lpstr>맑은 고딕</vt:lpstr>
      <vt:lpstr>나눔스퀘어_ac</vt:lpstr>
      <vt:lpstr>나눔스퀘어_ac ExtraBold</vt:lpstr>
      <vt:lpstr>HY견고딕</vt:lpstr>
      <vt:lpstr>21_Office 테마</vt:lpstr>
      <vt:lpstr>PowerPoint 프레젠테이션</vt:lpstr>
      <vt:lpstr>STEP 1 문제 인식</vt:lpstr>
      <vt:lpstr>1. 문제 인식 </vt:lpstr>
      <vt:lpstr>1. 문제 인식 </vt:lpstr>
      <vt:lpstr>1. 문제 인식 </vt:lpstr>
      <vt:lpstr>STEP 2 분석 과정</vt:lpstr>
      <vt:lpstr>2. 분석 과정</vt:lpstr>
      <vt:lpstr>2. 분석 과정</vt:lpstr>
      <vt:lpstr>2. 분석 과정</vt:lpstr>
      <vt:lpstr>2. 분석 과정</vt:lpstr>
      <vt:lpstr>2. 분석 과정</vt:lpstr>
      <vt:lpstr>2. 분석 과정</vt:lpstr>
      <vt:lpstr>2. 분석 과정</vt:lpstr>
      <vt:lpstr>2. 분석 과정</vt:lpstr>
      <vt:lpstr>2. 분석 과정</vt:lpstr>
      <vt:lpstr>2. 분석 과정</vt:lpstr>
      <vt:lpstr>2. 분석 과정</vt:lpstr>
      <vt:lpstr>2. 분석 과정</vt:lpstr>
      <vt:lpstr>3. 분석 과정</vt:lpstr>
      <vt:lpstr>3. 분석 과정</vt:lpstr>
      <vt:lpstr>3. 분석 과정</vt:lpstr>
      <vt:lpstr>STEP 3 결론</vt:lpstr>
      <vt:lpstr>3. 결론</vt:lpstr>
      <vt:lpstr>3. 결론</vt:lpstr>
      <vt:lpstr>3. 결론</vt:lpstr>
      <vt:lpstr>3. 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Ryu Jihui</cp:lastModifiedBy>
  <cp:revision>211</cp:revision>
  <dcterms:created xsi:type="dcterms:W3CDTF">2020-12-25T03:04:54Z</dcterms:created>
  <dcterms:modified xsi:type="dcterms:W3CDTF">2021-04-01T06:32:03Z</dcterms:modified>
</cp:coreProperties>
</file>